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5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6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34.xml" ContentType="application/vnd.openxmlformats-officedocument.presentationml.slide+xml"/>
  <Override PartName="/ppt/slides/slide2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16" r:id="rId1"/>
  </p:sldMasterIdLst>
  <p:notesMasterIdLst>
    <p:notesMasterId r:id="rId67"/>
  </p:notesMasterIdLst>
  <p:sldIdLst>
    <p:sldId id="256" r:id="rId2"/>
    <p:sldId id="257" r:id="rId3"/>
    <p:sldId id="339" r:id="rId4"/>
    <p:sldId id="258" r:id="rId5"/>
    <p:sldId id="329" r:id="rId6"/>
    <p:sldId id="260" r:id="rId7"/>
    <p:sldId id="261" r:id="rId8"/>
    <p:sldId id="262" r:id="rId9"/>
    <p:sldId id="340" r:id="rId10"/>
    <p:sldId id="263" r:id="rId11"/>
    <p:sldId id="264" r:id="rId12"/>
    <p:sldId id="265" r:id="rId13"/>
    <p:sldId id="259" r:id="rId14"/>
    <p:sldId id="337" r:id="rId15"/>
    <p:sldId id="326" r:id="rId16"/>
    <p:sldId id="334" r:id="rId17"/>
    <p:sldId id="335" r:id="rId18"/>
    <p:sldId id="331" r:id="rId19"/>
    <p:sldId id="332" r:id="rId20"/>
    <p:sldId id="333" r:id="rId21"/>
    <p:sldId id="344" r:id="rId22"/>
    <p:sldId id="269" r:id="rId23"/>
    <p:sldId id="268" r:id="rId24"/>
    <p:sldId id="267" r:id="rId25"/>
    <p:sldId id="266" r:id="rId26"/>
    <p:sldId id="270" r:id="rId27"/>
    <p:sldId id="271" r:id="rId28"/>
    <p:sldId id="272" r:id="rId29"/>
    <p:sldId id="273" r:id="rId30"/>
    <p:sldId id="274" r:id="rId31"/>
    <p:sldId id="341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6" r:id="rId52"/>
    <p:sldId id="298" r:id="rId53"/>
    <p:sldId id="300" r:id="rId54"/>
    <p:sldId id="303" r:id="rId55"/>
    <p:sldId id="302" r:id="rId56"/>
    <p:sldId id="305" r:id="rId57"/>
    <p:sldId id="343" r:id="rId58"/>
    <p:sldId id="306" r:id="rId59"/>
    <p:sldId id="307" r:id="rId60"/>
    <p:sldId id="308" r:id="rId61"/>
    <p:sldId id="309" r:id="rId62"/>
    <p:sldId id="342" r:id="rId63"/>
    <p:sldId id="310" r:id="rId64"/>
    <p:sldId id="311" r:id="rId65"/>
    <p:sldId id="327" r:id="rId6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0" autoAdjust="0"/>
    <p:restoredTop sz="94662" autoAdjust="0"/>
  </p:normalViewPr>
  <p:slideViewPr>
    <p:cSldViewPr>
      <p:cViewPr varScale="1">
        <p:scale>
          <a:sx n="70" d="100"/>
          <a:sy n="70" d="100"/>
        </p:scale>
        <p:origin x="-7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7D2DB-B998-4A90-B511-A38995A62B86}" type="datetimeFigureOut">
              <a:rPr lang="pl-PL" smtClean="0"/>
              <a:t>2025-04-18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9999B-C995-4189-9ABE-9F39EC5E67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205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Excuse</a:t>
            </a:r>
            <a:r>
              <a:rPr lang="pl-PL" dirty="0"/>
              <a:t> for,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9999B-C995-4189-9ABE-9F39EC5E67D7}" type="slidenum">
              <a:rPr lang="pl-PL" smtClean="0"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877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3D81-D1D5-4EB4-A6F1-CF76A2A09252}" type="datetime1">
              <a:rPr lang="pl-PL" smtClean="0"/>
              <a:t>2025-04-18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F9D62-B4AC-4925-AB8B-580D1EEF9EE9}" type="datetime1">
              <a:rPr lang="pl-PL" smtClean="0"/>
              <a:t>2025-04-18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0535-C80F-4971-8FAA-141E2FABDC20}" type="datetime1">
              <a:rPr lang="pl-PL" smtClean="0"/>
              <a:t>2025-04-18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7C07D-3969-4767-89AE-4FC428E71604}" type="datetime1">
              <a:rPr lang="pl-PL" smtClean="0"/>
              <a:t>2025-04-18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0292-B7EA-47F6-9603-FE6AEA746D07}" type="datetime1">
              <a:rPr lang="pl-PL" smtClean="0"/>
              <a:t>2025-04-18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AA2E-727C-406A-AB53-025B257227C2}" type="datetime1">
              <a:rPr lang="pl-PL" smtClean="0"/>
              <a:t>2025-04-18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D2A8-2E28-44F3-A656-BA7A94ED1BD1}" type="datetime1">
              <a:rPr lang="pl-PL" smtClean="0"/>
              <a:t>2025-04-18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E6F0-B461-4723-ADF1-2A8498AC20BA}" type="datetime1">
              <a:rPr lang="pl-PL" smtClean="0"/>
              <a:t>2025-04-18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l-PL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8856-AC5C-40B6-A503-FFC598E021A6}" type="datetime1">
              <a:rPr lang="pl-PL" smtClean="0"/>
              <a:t>2025-04-18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8582-91ED-49AF-8AE5-6AE8F4EF94FB}" type="datetime1">
              <a:rPr lang="pl-PL" smtClean="0"/>
              <a:t>2025-04-18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DBB6-D3A5-4819-88C5-3F747305DD29}" type="datetime1">
              <a:rPr lang="pl-PL" smtClean="0"/>
              <a:t>2025-04-18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90C946F-C39D-4252-B252-63591B817D98}" type="datetime1">
              <a:rPr lang="pl-PL" smtClean="0"/>
              <a:t>2025-04-18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24CCF07-AD68-48A8-920B-AF561A7959EC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let.com/user/MacmillanPolska/folders/repetytorium-podrecznik-do-szkol-ponadpodstawowych/sets" TargetMode="External"/><Relationship Id="rId7" Type="http://schemas.openxmlformats.org/officeDocument/2006/relationships/hyperlink" Target="https://www.youtube.com/c/RockYourEnglish" TargetMode="External"/><Relationship Id="rId2" Type="http://schemas.openxmlformats.org/officeDocument/2006/relationships/hyperlink" Target="https://www.dlamaturzysty.info/s/1625/36234-Matura-arkusze-maturalne.htm?c1_1=10148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-ang.pl/Matura.html" TargetMode="External"/><Relationship Id="rId5" Type="http://schemas.openxmlformats.org/officeDocument/2006/relationships/hyperlink" Target="https://www.cambridgeenglish.org/learning-english/activities-for-learners/?level=independent&amp;rows=12" TargetMode="External"/><Relationship Id="rId4" Type="http://schemas.openxmlformats.org/officeDocument/2006/relationships/hyperlink" Target="https://www.ang.pl/cwiczenia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pl/thesaurus/" TargetMode="External"/><Relationship Id="rId2" Type="http://schemas.openxmlformats.org/officeDocument/2006/relationships/hyperlink" Target="https://cke.gov.pl/egzamin-maturalny/egzamin-maturalny-w-formule-2023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543800" cy="3960440"/>
          </a:xfrm>
        </p:spPr>
        <p:txBody>
          <a:bodyPr>
            <a:normAutofit fontScale="90000"/>
          </a:bodyPr>
          <a:lstStyle/>
          <a:p>
            <a:r>
              <a:rPr lang="pl-PL" sz="6000" dirty="0">
                <a:solidFill>
                  <a:schemeClr val="tx1"/>
                </a:solidFill>
                <a:latin typeface="+mn-lt"/>
              </a:rPr>
              <a:t>YOU CAN DO IT!!!</a:t>
            </a:r>
            <a:br>
              <a:rPr lang="pl-PL" sz="6000" dirty="0">
                <a:solidFill>
                  <a:schemeClr val="tx1"/>
                </a:solidFill>
                <a:latin typeface="+mn-lt"/>
              </a:rPr>
            </a:br>
            <a:r>
              <a:rPr lang="pl-PL" sz="6000" dirty="0">
                <a:solidFill>
                  <a:schemeClr val="tx1"/>
                </a:solidFill>
                <a:latin typeface="+mn-lt"/>
              </a:rPr>
              <a:t/>
            </a:r>
            <a:br>
              <a:rPr lang="pl-PL" sz="6000" dirty="0">
                <a:solidFill>
                  <a:schemeClr val="tx1"/>
                </a:solidFill>
                <a:latin typeface="+mn-lt"/>
              </a:rPr>
            </a:br>
            <a:r>
              <a:rPr lang="pl-PL" dirty="0">
                <a:solidFill>
                  <a:schemeClr val="tx1"/>
                </a:solidFill>
              </a:rPr>
              <a:t/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  <a:latin typeface="+mn-lt"/>
              </a:rPr>
              <a:t>Czyli VADEMECUM MATURZYSTY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941168"/>
            <a:ext cx="2370596" cy="170189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937" y="764704"/>
            <a:ext cx="2592288" cy="259228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00565"/>
            <a:ext cx="2510389" cy="245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5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pl-PL" dirty="0">
                <a:latin typeface="+mn-lt"/>
              </a:rPr>
              <a:t>TABLE OF CONTENTS: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8147248" cy="612068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POZIOM PODSTAWOWY/ROZSZERZONY	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WRITING					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Writing</a:t>
            </a:r>
            <a:r>
              <a:rPr lang="pl-PL" dirty="0"/>
              <a:t> – poziom podstawowy		</a:t>
            </a:r>
            <a:r>
              <a:rPr lang="pl-PL" dirty="0" smtClean="0"/>
              <a:t>5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Writing</a:t>
            </a:r>
            <a:r>
              <a:rPr lang="pl-PL" dirty="0"/>
              <a:t> – poziom rozszerzony		</a:t>
            </a:r>
            <a:r>
              <a:rPr lang="pl-PL" dirty="0" smtClean="0"/>
              <a:t>6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Linking</a:t>
            </a:r>
            <a:r>
              <a:rPr lang="pl-PL" dirty="0"/>
              <a:t> </a:t>
            </a:r>
            <a:r>
              <a:rPr lang="pl-PL" dirty="0" err="1"/>
              <a:t>words</a:t>
            </a:r>
            <a:r>
              <a:rPr lang="pl-PL" dirty="0"/>
              <a:t>				9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Writing</a:t>
            </a:r>
            <a:r>
              <a:rPr lang="pl-PL" dirty="0"/>
              <a:t> </a:t>
            </a:r>
            <a:r>
              <a:rPr lang="pl-PL" dirty="0" err="1"/>
              <a:t>tips</a:t>
            </a:r>
            <a:r>
              <a:rPr lang="pl-PL" dirty="0"/>
              <a:t>				10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SPEAKING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Speaking</a:t>
            </a:r>
            <a:r>
              <a:rPr lang="pl-PL" dirty="0"/>
              <a:t>					13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Speaking</a:t>
            </a:r>
            <a:r>
              <a:rPr lang="pl-PL" dirty="0"/>
              <a:t> Bank				14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VOCABULARY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Adjectives</a:t>
            </a:r>
            <a:r>
              <a:rPr lang="pl-PL" dirty="0"/>
              <a:t> – przymiotniki			15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Matching</a:t>
            </a:r>
            <a:r>
              <a:rPr lang="pl-PL" dirty="0"/>
              <a:t> </a:t>
            </a:r>
            <a:r>
              <a:rPr lang="pl-PL" dirty="0" err="1"/>
              <a:t>verbs</a:t>
            </a:r>
            <a:r>
              <a:rPr lang="pl-PL" dirty="0"/>
              <a:t>	</a:t>
            </a:r>
            <a:r>
              <a:rPr lang="pl-PL" dirty="0" smtClean="0"/>
              <a:t>			18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Word </a:t>
            </a:r>
            <a:r>
              <a:rPr lang="pl-PL" dirty="0" err="1" smtClean="0"/>
              <a:t>formation</a:t>
            </a:r>
            <a:r>
              <a:rPr lang="pl-PL" dirty="0" smtClean="0"/>
              <a:t>	</a:t>
            </a:r>
            <a:r>
              <a:rPr lang="pl-PL" dirty="0"/>
              <a:t>			</a:t>
            </a:r>
            <a:r>
              <a:rPr lang="pl-PL" dirty="0" smtClean="0"/>
              <a:t>21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Phrasal</a:t>
            </a:r>
            <a:r>
              <a:rPr lang="pl-PL" dirty="0"/>
              <a:t> </a:t>
            </a:r>
            <a:r>
              <a:rPr lang="pl-PL" dirty="0" err="1"/>
              <a:t>verbs</a:t>
            </a:r>
            <a:r>
              <a:rPr lang="pl-PL" dirty="0"/>
              <a:t>				</a:t>
            </a:r>
            <a:r>
              <a:rPr lang="pl-PL" dirty="0" smtClean="0"/>
              <a:t>22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GRAMMAR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Czasowniki regularne i nieregularne		</a:t>
            </a:r>
            <a:r>
              <a:rPr lang="pl-PL" dirty="0" smtClean="0"/>
              <a:t>23</a:t>
            </a:r>
            <a:r>
              <a:rPr lang="pl-PL" dirty="0"/>
              <a:t>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Konstrukcje czasownikowe			</a:t>
            </a:r>
            <a:r>
              <a:rPr lang="pl-PL" dirty="0" smtClean="0"/>
              <a:t>24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Czasowniki modalne			</a:t>
            </a:r>
            <a:r>
              <a:rPr lang="pl-PL" dirty="0" smtClean="0"/>
              <a:t>25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Present</a:t>
            </a:r>
            <a:r>
              <a:rPr lang="pl-PL" dirty="0"/>
              <a:t> Simple				</a:t>
            </a:r>
            <a:r>
              <a:rPr lang="pl-PL" dirty="0" smtClean="0"/>
              <a:t>26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Present</a:t>
            </a:r>
            <a:r>
              <a:rPr lang="pl-PL" dirty="0"/>
              <a:t> </a:t>
            </a:r>
            <a:r>
              <a:rPr lang="pl-PL" dirty="0" err="1"/>
              <a:t>Continuous</a:t>
            </a:r>
            <a:r>
              <a:rPr lang="pl-PL" dirty="0"/>
              <a:t>			</a:t>
            </a:r>
            <a:r>
              <a:rPr lang="pl-PL" dirty="0" smtClean="0"/>
              <a:t>27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Present</a:t>
            </a:r>
            <a:r>
              <a:rPr lang="pl-PL" dirty="0"/>
              <a:t> Perfect				</a:t>
            </a:r>
            <a:r>
              <a:rPr lang="pl-PL" dirty="0" smtClean="0"/>
              <a:t>28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Present</a:t>
            </a:r>
            <a:r>
              <a:rPr lang="pl-PL" dirty="0"/>
              <a:t> Perfect </a:t>
            </a:r>
            <a:r>
              <a:rPr lang="pl-PL" dirty="0" err="1"/>
              <a:t>Continuous</a:t>
            </a:r>
            <a:r>
              <a:rPr lang="pl-PL" dirty="0"/>
              <a:t>			</a:t>
            </a:r>
            <a:r>
              <a:rPr lang="pl-PL" dirty="0" smtClean="0"/>
              <a:t>29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25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323528" y="116632"/>
            <a:ext cx="8229600" cy="6624736"/>
          </a:xfrm>
        </p:spPr>
        <p:txBody>
          <a:bodyPr>
            <a:normAutofit fontScale="625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Past Simple				</a:t>
            </a:r>
            <a:r>
              <a:rPr lang="pl-PL" dirty="0" smtClean="0"/>
              <a:t>30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Used</a:t>
            </a:r>
            <a:r>
              <a:rPr lang="pl-PL" dirty="0"/>
              <a:t> to					</a:t>
            </a:r>
            <a:r>
              <a:rPr lang="pl-PL" dirty="0" smtClean="0"/>
              <a:t>31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Past </a:t>
            </a:r>
            <a:r>
              <a:rPr lang="pl-PL" dirty="0" err="1"/>
              <a:t>Continuous</a:t>
            </a:r>
            <a:r>
              <a:rPr lang="pl-PL" dirty="0"/>
              <a:t>				</a:t>
            </a:r>
            <a:r>
              <a:rPr lang="pl-PL" dirty="0" smtClean="0"/>
              <a:t>32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Past Perfect				</a:t>
            </a:r>
            <a:r>
              <a:rPr lang="pl-PL" dirty="0" smtClean="0"/>
              <a:t>33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Past Perfect </a:t>
            </a:r>
            <a:r>
              <a:rPr lang="pl-PL" dirty="0" err="1"/>
              <a:t>Continuous</a:t>
            </a:r>
            <a:r>
              <a:rPr lang="pl-PL" dirty="0"/>
              <a:t>			</a:t>
            </a:r>
            <a:r>
              <a:rPr lang="pl-PL" dirty="0" smtClean="0"/>
              <a:t>34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Future</a:t>
            </a:r>
            <a:r>
              <a:rPr lang="pl-PL" dirty="0"/>
              <a:t> Simple				</a:t>
            </a:r>
            <a:r>
              <a:rPr lang="pl-PL" dirty="0" smtClean="0"/>
              <a:t>35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Future</a:t>
            </a:r>
            <a:r>
              <a:rPr lang="pl-PL" dirty="0"/>
              <a:t> </a:t>
            </a:r>
            <a:r>
              <a:rPr lang="pl-PL" dirty="0" err="1"/>
              <a:t>Continuous</a:t>
            </a:r>
            <a:r>
              <a:rPr lang="pl-PL" dirty="0"/>
              <a:t>				</a:t>
            </a:r>
            <a:r>
              <a:rPr lang="pl-PL" dirty="0" smtClean="0"/>
              <a:t>36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Future</a:t>
            </a:r>
            <a:r>
              <a:rPr lang="pl-PL" dirty="0"/>
              <a:t> Perfect				</a:t>
            </a:r>
            <a:r>
              <a:rPr lang="pl-PL" dirty="0" smtClean="0"/>
              <a:t>37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Future</a:t>
            </a:r>
            <a:r>
              <a:rPr lang="pl-PL" dirty="0"/>
              <a:t> Perfect </a:t>
            </a:r>
            <a:r>
              <a:rPr lang="pl-PL" dirty="0" err="1"/>
              <a:t>Continuous</a:t>
            </a:r>
            <a:r>
              <a:rPr lang="pl-PL" dirty="0"/>
              <a:t>			</a:t>
            </a:r>
            <a:r>
              <a:rPr lang="pl-PL" dirty="0" smtClean="0"/>
              <a:t>38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Rzeczowniki policzalne i niepoliczalne		</a:t>
            </a:r>
            <a:r>
              <a:rPr lang="pl-PL" dirty="0" smtClean="0"/>
              <a:t>39</a:t>
            </a:r>
            <a:r>
              <a:rPr lang="pl-PL" dirty="0"/>
              <a:t>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Liczba pojedyncza/ Liczba mnoga		</a:t>
            </a:r>
            <a:r>
              <a:rPr lang="pl-PL" dirty="0" smtClean="0"/>
              <a:t>40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Przedimek a/</a:t>
            </a:r>
            <a:r>
              <a:rPr lang="pl-PL" dirty="0" err="1"/>
              <a:t>an</a:t>
            </a:r>
            <a:r>
              <a:rPr lang="pl-PL" dirty="0"/>
              <a:t>/the				</a:t>
            </a:r>
            <a:r>
              <a:rPr lang="pl-PL" dirty="0" smtClean="0"/>
              <a:t>41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Stopniowanie przymiotników			</a:t>
            </a:r>
            <a:r>
              <a:rPr lang="pl-PL" dirty="0" smtClean="0"/>
              <a:t>44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Stopniowanie przysłówków			</a:t>
            </a:r>
            <a:r>
              <a:rPr lang="pl-PL" dirty="0" smtClean="0"/>
              <a:t>45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Zaimki					</a:t>
            </a:r>
            <a:r>
              <a:rPr lang="pl-PL" dirty="0" smtClean="0"/>
              <a:t>46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Liczebniki					</a:t>
            </a:r>
            <a:r>
              <a:rPr lang="pl-PL" dirty="0" smtClean="0"/>
              <a:t>52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Przyimki					</a:t>
            </a:r>
            <a:r>
              <a:rPr lang="pl-PL" dirty="0" smtClean="0"/>
              <a:t>53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Question</a:t>
            </a:r>
            <a:r>
              <a:rPr lang="pl-PL" dirty="0"/>
              <a:t> </a:t>
            </a:r>
            <a:r>
              <a:rPr lang="pl-PL" dirty="0" err="1"/>
              <a:t>tags</a:t>
            </a:r>
            <a:r>
              <a:rPr lang="pl-PL" dirty="0"/>
              <a:t>				</a:t>
            </a:r>
            <a:r>
              <a:rPr lang="pl-PL" dirty="0" smtClean="0"/>
              <a:t>54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Strona Bierna				</a:t>
            </a:r>
            <a:r>
              <a:rPr lang="pl-PL" dirty="0" smtClean="0"/>
              <a:t>55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Mowa Zależna				</a:t>
            </a:r>
            <a:r>
              <a:rPr lang="pl-PL" dirty="0" smtClean="0"/>
              <a:t>56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Tryby warunkowe				</a:t>
            </a:r>
            <a:r>
              <a:rPr lang="pl-PL" dirty="0" smtClean="0"/>
              <a:t>58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I </a:t>
            </a:r>
            <a:r>
              <a:rPr lang="pl-PL" dirty="0" err="1"/>
              <a:t>wish</a:t>
            </a:r>
            <a:r>
              <a:rPr lang="pl-PL" dirty="0"/>
              <a:t>/</a:t>
            </a:r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/</a:t>
            </a:r>
            <a:r>
              <a:rPr lang="pl-PL" dirty="0" err="1"/>
              <a:t>had</a:t>
            </a:r>
            <a:r>
              <a:rPr lang="pl-PL" dirty="0"/>
              <a:t> </a:t>
            </a:r>
            <a:r>
              <a:rPr lang="pl-PL" dirty="0" err="1"/>
              <a:t>better</a:t>
            </a:r>
            <a:r>
              <a:rPr lang="pl-PL" dirty="0"/>
              <a:t>			</a:t>
            </a:r>
            <a:r>
              <a:rPr lang="pl-PL" dirty="0" smtClean="0"/>
              <a:t>59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Konstrukcje bezokolicznikowe			</a:t>
            </a:r>
            <a:r>
              <a:rPr lang="pl-PL" dirty="0" smtClean="0"/>
              <a:t>60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Konstrukcje gerundialne			</a:t>
            </a:r>
            <a:r>
              <a:rPr lang="pl-PL" dirty="0" smtClean="0"/>
              <a:t>61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Konstrukcja </a:t>
            </a:r>
            <a:r>
              <a:rPr lang="pl-PL" dirty="0" err="1"/>
              <a:t>have</a:t>
            </a:r>
            <a:r>
              <a:rPr lang="pl-PL" dirty="0"/>
              <a:t>/</a:t>
            </a:r>
            <a:r>
              <a:rPr lang="pl-PL" dirty="0" err="1"/>
              <a:t>get</a:t>
            </a:r>
            <a:r>
              <a:rPr lang="pl-PL" dirty="0"/>
              <a:t> </a:t>
            </a:r>
            <a:r>
              <a:rPr lang="pl-PL" dirty="0" err="1"/>
              <a:t>something</a:t>
            </a:r>
            <a:r>
              <a:rPr lang="pl-PL" dirty="0"/>
              <a:t> </a:t>
            </a:r>
            <a:r>
              <a:rPr lang="pl-PL" dirty="0" err="1"/>
              <a:t>done</a:t>
            </a:r>
            <a:r>
              <a:rPr lang="pl-PL" dirty="0"/>
              <a:t>		</a:t>
            </a:r>
            <a:r>
              <a:rPr lang="pl-PL" dirty="0" smtClean="0"/>
              <a:t>63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USEFUL LINKS				</a:t>
            </a:r>
            <a:r>
              <a:rPr lang="pl-PL" sz="2600" dirty="0" smtClean="0"/>
              <a:t>64</a:t>
            </a:r>
            <a:endParaRPr lang="pl-PL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BIBLIOGRAPHY				</a:t>
            </a:r>
            <a:r>
              <a:rPr lang="pl-PL" sz="2600" dirty="0" smtClean="0"/>
              <a:t>65</a:t>
            </a:r>
            <a:r>
              <a:rPr lang="pl-PL" dirty="0"/>
              <a:t>	</a:t>
            </a:r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189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07288" cy="3010346"/>
          </a:xfrm>
        </p:spPr>
        <p:txBody>
          <a:bodyPr>
            <a:normAutofit fontScale="90000"/>
          </a:bodyPr>
          <a:lstStyle/>
          <a:p>
            <a:r>
              <a:rPr lang="pl-PL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CZĘŚĆ PISEMNA</a:t>
            </a:r>
            <a:br>
              <a:rPr lang="pl-PL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POZIOM 	POZIOM PODSTAWOWY	ROZSZERZONY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95536" y="2852936"/>
            <a:ext cx="4038600" cy="3528392"/>
          </a:xfrm>
        </p:spPr>
        <p:txBody>
          <a:bodyPr>
            <a:normAutofit fontScale="77500" lnSpcReduction="20000"/>
          </a:bodyPr>
          <a:lstStyle/>
          <a:p>
            <a:pPr marL="137160" indent="0" algn="ctr">
              <a:buNone/>
            </a:pPr>
            <a:endParaRPr lang="pl-PL" b="1" u="sng" dirty="0"/>
          </a:p>
          <a:p>
            <a:pPr marL="137160" indent="0" algn="ctr">
              <a:buNone/>
            </a:pPr>
            <a:r>
              <a:rPr lang="pl-PL" b="1" u="sng" dirty="0"/>
              <a:t>120 min</a:t>
            </a:r>
          </a:p>
          <a:p>
            <a:pPr marL="137160" indent="0" algn="ctr">
              <a:buNone/>
            </a:pPr>
            <a:endParaRPr lang="pl-PL" b="1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Listening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Reading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Use</a:t>
            </a:r>
            <a:r>
              <a:rPr lang="pl-PL" dirty="0"/>
              <a:t> of English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Writing</a:t>
            </a:r>
            <a:r>
              <a:rPr lang="pl-PL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/>
              <a:t>informal</a:t>
            </a:r>
            <a:r>
              <a:rPr lang="pl-PL" dirty="0"/>
              <a:t> </a:t>
            </a:r>
            <a:r>
              <a:rPr lang="pl-PL" dirty="0" err="1"/>
              <a:t>letter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blog post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100-150 słów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16016" y="2852936"/>
            <a:ext cx="4316288" cy="3777283"/>
          </a:xfrm>
        </p:spPr>
        <p:txBody>
          <a:bodyPr>
            <a:normAutofit fontScale="77500" lnSpcReduction="20000"/>
          </a:bodyPr>
          <a:lstStyle/>
          <a:p>
            <a:pPr marL="137160" indent="0" algn="ctr">
              <a:buNone/>
            </a:pPr>
            <a:endParaRPr lang="pl-PL" b="1" u="sng" dirty="0"/>
          </a:p>
          <a:p>
            <a:pPr marL="137160" indent="0" algn="ctr">
              <a:buNone/>
            </a:pPr>
            <a:r>
              <a:rPr lang="pl-PL" b="1" u="sng" dirty="0"/>
              <a:t>150 min</a:t>
            </a:r>
          </a:p>
          <a:p>
            <a:pPr marL="137160" indent="0" algn="ctr">
              <a:buNone/>
            </a:pPr>
            <a:endParaRPr lang="pl-PL" b="1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Listening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Reading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Use</a:t>
            </a:r>
            <a:r>
              <a:rPr lang="pl-PL" dirty="0"/>
              <a:t> of English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err="1"/>
              <a:t>Writing</a:t>
            </a:r>
            <a:r>
              <a:rPr lang="pl-PL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Artykuł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Rozprawka za i przeciw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Rozprawka opiniująca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List formalny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200-250 słów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57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757"/>
            <a:ext cx="8964488" cy="2664296"/>
          </a:xfrm>
        </p:spPr>
        <p:txBody>
          <a:bodyPr/>
          <a:lstStyle/>
          <a:p>
            <a:pPr algn="ctr"/>
            <a:r>
              <a:rPr lang="pl-PL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Formy wypowiedzi pisemnych na poziomie podstawowym: </a:t>
            </a:r>
            <a:r>
              <a:rPr lang="pl-PL" u="sng" dirty="0">
                <a:latin typeface="+mn-lt"/>
              </a:rPr>
              <a:t/>
            </a:r>
            <a:br>
              <a:rPr lang="pl-PL" u="sng" dirty="0">
                <a:latin typeface="+mn-lt"/>
              </a:rPr>
            </a:br>
            <a:endParaRPr lang="pl-PL" dirty="0">
              <a:latin typeface="+mn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1520" y="2204864"/>
            <a:ext cx="8892480" cy="4536504"/>
          </a:xfrm>
        </p:spPr>
        <p:txBody>
          <a:bodyPr>
            <a:normAutofit fontScale="92500" lnSpcReduction="20000"/>
          </a:bodyPr>
          <a:lstStyle/>
          <a:p>
            <a:r>
              <a:rPr lang="pl-PL" sz="2600" b="1" dirty="0"/>
              <a:t>List prywatny/email			Wpis na blog/forum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u="sng" dirty="0"/>
              <a:t>Rozpoczęcie:</a:t>
            </a:r>
            <a:r>
              <a:rPr lang="pl-PL" dirty="0"/>
              <a:t>					</a:t>
            </a:r>
            <a:r>
              <a:rPr lang="pl-PL" u="sng" dirty="0"/>
              <a:t>Rozpoczęcie:</a:t>
            </a:r>
          </a:p>
          <a:p>
            <a:r>
              <a:rPr lang="pl-PL" dirty="0"/>
              <a:t>Hi ABC,					Hi </a:t>
            </a:r>
            <a:r>
              <a:rPr lang="pl-PL" dirty="0" err="1"/>
              <a:t>everyone</a:t>
            </a:r>
            <a:r>
              <a:rPr lang="pl-PL" dirty="0"/>
              <a:t>,</a:t>
            </a:r>
          </a:p>
          <a:p>
            <a:r>
              <a:rPr lang="pl-PL" dirty="0" err="1"/>
              <a:t>I’m</a:t>
            </a:r>
            <a:r>
              <a:rPr lang="pl-PL" dirty="0"/>
              <a:t> </a:t>
            </a:r>
            <a:r>
              <a:rPr lang="pl-PL" dirty="0" err="1"/>
              <a:t>writing</a:t>
            </a:r>
            <a:r>
              <a:rPr lang="pl-PL" dirty="0"/>
              <a:t> to </a:t>
            </a:r>
            <a:r>
              <a:rPr lang="pl-PL" dirty="0" err="1"/>
              <a:t>tell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…			</a:t>
            </a:r>
            <a:r>
              <a:rPr lang="pl-PL" dirty="0" err="1"/>
              <a:t>I’m</a:t>
            </a:r>
            <a:r>
              <a:rPr lang="pl-PL" dirty="0"/>
              <a:t> </a:t>
            </a:r>
            <a:r>
              <a:rPr lang="pl-PL" dirty="0" err="1"/>
              <a:t>writing</a:t>
            </a:r>
            <a:r>
              <a:rPr lang="pl-PL" dirty="0"/>
              <a:t> to </a:t>
            </a:r>
            <a:r>
              <a:rPr lang="pl-PL" dirty="0" err="1"/>
              <a:t>share</a:t>
            </a:r>
            <a:r>
              <a:rPr lang="pl-PL" dirty="0"/>
              <a:t> </a:t>
            </a:r>
          </a:p>
          <a:p>
            <a:r>
              <a:rPr lang="pl-PL" dirty="0"/>
              <a:t>						my </a:t>
            </a:r>
            <a:r>
              <a:rPr lang="pl-PL" dirty="0" err="1"/>
              <a:t>opinion</a:t>
            </a:r>
            <a:r>
              <a:rPr lang="pl-PL" dirty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 …</a:t>
            </a:r>
            <a:endParaRPr lang="pl-PL" u="sng" dirty="0"/>
          </a:p>
          <a:p>
            <a:pPr marL="2107692" lvl="5" indent="-342900" algn="ctr">
              <a:buFont typeface="Arial" panose="020B0604020202020204" pitchFamily="34" charset="0"/>
              <a:buChar char="•"/>
            </a:pPr>
            <a:r>
              <a:rPr lang="pl-PL" sz="2200" u="sng" dirty="0"/>
              <a:t>Rozwinięcie:</a:t>
            </a:r>
            <a:r>
              <a:rPr lang="pl-PL" sz="2200" dirty="0"/>
              <a:t>	</a:t>
            </a:r>
            <a:r>
              <a:rPr lang="pl-PL" dirty="0"/>
              <a:t>			</a:t>
            </a:r>
            <a:endParaRPr lang="pl-PL" u="sng" dirty="0"/>
          </a:p>
          <a:p>
            <a:pPr algn="ctr"/>
            <a:r>
              <a:rPr lang="pl-PL" dirty="0"/>
              <a:t>Odnosimy się do każdej kropki </a:t>
            </a:r>
          </a:p>
          <a:p>
            <a:pPr algn="ctr"/>
            <a:r>
              <a:rPr lang="pl-PL" dirty="0"/>
              <a:t>w poleceniu i </a:t>
            </a:r>
            <a:r>
              <a:rPr lang="pl-PL" b="1" dirty="0" smtClean="0"/>
              <a:t>ROZWIJAMY! (3 informacje/szczegóły)</a:t>
            </a:r>
          </a:p>
          <a:p>
            <a:pPr algn="ctr"/>
            <a:endParaRPr lang="pl-PL" b="1" dirty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u="sng" dirty="0" err="1"/>
              <a:t>Zakończnie</a:t>
            </a:r>
            <a:r>
              <a:rPr lang="pl-PL" u="sng" dirty="0"/>
              <a:t>:</a:t>
            </a:r>
            <a:r>
              <a:rPr lang="pl-PL" dirty="0"/>
              <a:t>					</a:t>
            </a:r>
            <a:r>
              <a:rPr lang="pl-PL" u="sng" dirty="0" err="1"/>
              <a:t>Zakończnie</a:t>
            </a:r>
            <a:r>
              <a:rPr lang="pl-PL" u="sng" dirty="0"/>
              <a:t>:</a:t>
            </a:r>
          </a:p>
          <a:p>
            <a:r>
              <a:rPr lang="pl-PL" dirty="0" err="1"/>
              <a:t>That’s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for </a:t>
            </a:r>
            <a:r>
              <a:rPr lang="pl-PL" dirty="0" err="1"/>
              <a:t>now</a:t>
            </a:r>
            <a:r>
              <a:rPr lang="pl-PL" dirty="0"/>
              <a:t>.				</a:t>
            </a:r>
            <a:r>
              <a:rPr lang="pl-PL" dirty="0" err="1"/>
              <a:t>That’s</a:t>
            </a:r>
            <a:r>
              <a:rPr lang="pl-PL" dirty="0"/>
              <a:t> </a:t>
            </a:r>
            <a:r>
              <a:rPr lang="pl-PL" dirty="0" err="1"/>
              <a:t>all</a:t>
            </a:r>
            <a:r>
              <a:rPr lang="pl-PL" dirty="0"/>
              <a:t> for </a:t>
            </a:r>
            <a:r>
              <a:rPr lang="pl-PL" dirty="0" err="1"/>
              <a:t>now</a:t>
            </a:r>
            <a:r>
              <a:rPr lang="pl-PL" dirty="0"/>
              <a:t>.</a:t>
            </a:r>
          </a:p>
          <a:p>
            <a:r>
              <a:rPr lang="pl-PL" dirty="0"/>
              <a:t>I </a:t>
            </a:r>
            <a:r>
              <a:rPr lang="pl-PL" dirty="0" err="1"/>
              <a:t>hope</a:t>
            </a:r>
            <a:r>
              <a:rPr lang="pl-PL" dirty="0"/>
              <a:t> to </a:t>
            </a:r>
            <a:r>
              <a:rPr lang="pl-PL" dirty="0" err="1"/>
              <a:t>hear</a:t>
            </a:r>
            <a:r>
              <a:rPr lang="pl-PL" dirty="0"/>
              <a:t> from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soon</a:t>
            </a:r>
            <a:r>
              <a:rPr lang="pl-PL" dirty="0"/>
              <a:t>.</a:t>
            </a:r>
          </a:p>
          <a:p>
            <a:r>
              <a:rPr lang="pl-PL" dirty="0"/>
              <a:t>Take </a:t>
            </a:r>
            <a:r>
              <a:rPr lang="pl-PL" dirty="0" err="1"/>
              <a:t>care</a:t>
            </a:r>
            <a:r>
              <a:rPr lang="pl-PL" dirty="0"/>
              <a:t>/</a:t>
            </a:r>
            <a:r>
              <a:rPr lang="pl-PL" dirty="0" err="1"/>
              <a:t>All</a:t>
            </a:r>
            <a:r>
              <a:rPr lang="pl-PL" dirty="0"/>
              <a:t> the </a:t>
            </a:r>
            <a:r>
              <a:rPr lang="pl-PL" dirty="0" err="1"/>
              <a:t>best</a:t>
            </a:r>
            <a:r>
              <a:rPr lang="pl-PL" dirty="0"/>
              <a:t>, 				XYZ</a:t>
            </a:r>
          </a:p>
          <a:p>
            <a:r>
              <a:rPr lang="pl-PL" dirty="0"/>
              <a:t>XYZ						</a:t>
            </a:r>
          </a:p>
          <a:p>
            <a:pPr algn="ctr"/>
            <a:r>
              <a:rPr lang="pl-PL" b="1" dirty="0">
                <a:solidFill>
                  <a:srgbClr val="FFFF00"/>
                </a:solidFill>
              </a:rPr>
              <a:t>REPETYTORIUM p. 249-250</a:t>
            </a:r>
          </a:p>
          <a:p>
            <a:pPr algn="ctr"/>
            <a:endParaRPr lang="pl-PL" dirty="0"/>
          </a:p>
          <a:p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2020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07524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pl-PL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Formy wypowiedzi pisemnych na poziomie rozszerzonym: </a:t>
            </a:r>
            <a:r>
              <a:rPr lang="pl-PL" dirty="0">
                <a:latin typeface="+mn-lt"/>
              </a:rPr>
              <a:t/>
            </a:r>
            <a:br>
              <a:rPr lang="pl-PL" dirty="0">
                <a:latin typeface="+mn-lt"/>
              </a:rPr>
            </a:br>
            <a:r>
              <a:rPr lang="pl-PL" dirty="0">
                <a:solidFill>
                  <a:schemeClr val="tx1"/>
                </a:solidFill>
                <a:latin typeface="+mn-lt"/>
              </a:rPr>
              <a:t>Rozprawka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544" y="2780928"/>
            <a:ext cx="8075240" cy="388843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• zawiera we wstępie zgodną z tematem, jasno sformułowaną tezę, która zapowiada oczekiwaną strukturę rozprawki, np.:</a:t>
            </a:r>
          </a:p>
          <a:p>
            <a:pPr algn="just"/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</a:t>
            </a:r>
            <a:r>
              <a:rPr lang="pl-PL" dirty="0" err="1"/>
              <a:t>advantages</a:t>
            </a:r>
            <a:r>
              <a:rPr lang="pl-PL" dirty="0"/>
              <a:t> and </a:t>
            </a:r>
            <a:r>
              <a:rPr lang="pl-PL" dirty="0" err="1"/>
              <a:t>disadvantages</a:t>
            </a:r>
            <a:r>
              <a:rPr lang="pl-PL" dirty="0"/>
              <a:t> of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solution</a:t>
            </a:r>
            <a:r>
              <a:rPr lang="pl-PL" dirty="0"/>
              <a:t>.</a:t>
            </a:r>
          </a:p>
          <a:p>
            <a:pPr algn="just"/>
            <a:r>
              <a:rPr lang="pl-PL" dirty="0"/>
              <a:t>• w rozwinięciu omawia zagadnienie w sposób przejrzysty, logiczny; wszystkie argumenty przedstawione w rozwinięciu konsekwentnie wspierają postawioną tezę </a:t>
            </a:r>
          </a:p>
          <a:p>
            <a:pPr algn="just"/>
            <a:r>
              <a:rPr lang="pl-PL" dirty="0"/>
              <a:t>•zawiera podsumowanie zgodne z tezą oraz argumentacją przedstawioną w rozwinięciu </a:t>
            </a:r>
          </a:p>
          <a:p>
            <a:pPr algn="just"/>
            <a:r>
              <a:rPr lang="pl-PL" dirty="0"/>
              <a:t>• charakteryzuje się stylem formalnym. </a:t>
            </a:r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Nie  używamy form skróconych!</a:t>
            </a:r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Podział na 4 akapity!			</a:t>
            </a:r>
          </a:p>
          <a:p>
            <a:pPr lvl="1" indent="0" algn="just"/>
            <a:r>
              <a:rPr lang="pl-PL" dirty="0"/>
              <a:t>			</a:t>
            </a:r>
            <a:r>
              <a:rPr lang="pl-PL" b="1" u="sng" dirty="0">
                <a:solidFill>
                  <a:srgbClr val="FFFF00"/>
                </a:solidFill>
              </a:rPr>
              <a:t>REPETYTORIUM </a:t>
            </a:r>
            <a:r>
              <a:rPr lang="pl-PL" b="1" u="sng" dirty="0" smtClean="0">
                <a:solidFill>
                  <a:srgbClr val="FFFF00"/>
                </a:solidFill>
              </a:rPr>
              <a:t>251-252</a:t>
            </a:r>
            <a:endParaRPr lang="pl-PL" b="1" u="sng" dirty="0">
              <a:solidFill>
                <a:srgbClr val="FFFF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280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086600" cy="936104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tx1"/>
                </a:solidFill>
                <a:latin typeface="+mn-lt"/>
              </a:rPr>
              <a:t>Artykuł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7806680" cy="4176464"/>
          </a:xfrm>
        </p:spPr>
        <p:txBody>
          <a:bodyPr>
            <a:normAutofit/>
          </a:bodyPr>
          <a:lstStyle/>
          <a:p>
            <a:pPr algn="just"/>
            <a:r>
              <a:rPr lang="pl-PL" dirty="0">
                <a:solidFill>
                  <a:prstClr val="white"/>
                </a:solidFill>
              </a:rPr>
              <a:t>• </a:t>
            </a:r>
            <a:r>
              <a:rPr lang="pl-PL" dirty="0"/>
              <a:t>ma tytuł przyciągający uwagę czytelnika </a:t>
            </a:r>
          </a:p>
          <a:p>
            <a:pPr algn="just"/>
            <a:r>
              <a:rPr lang="pl-PL" dirty="0"/>
              <a:t>• zawiera wstęp, w którym autor stara się zachęcić czytelnika do przeczytania tekstu, np. przywołując fakt lub anegdotę, sygnalizując temat artykułu w formie pytania, używając barwnego języka </a:t>
            </a:r>
          </a:p>
          <a:p>
            <a:pPr algn="just"/>
            <a:r>
              <a:rPr lang="pl-PL" dirty="0"/>
              <a:t>• może zawierać pytania zachęcające czytelnika do dalszych rozważań na temat poruszany w tekście </a:t>
            </a:r>
          </a:p>
          <a:p>
            <a:pPr algn="just"/>
            <a:r>
              <a:rPr lang="pl-PL" dirty="0"/>
              <a:t>• </a:t>
            </a:r>
            <a:r>
              <a:rPr lang="pl-PL" dirty="0" smtClean="0"/>
              <a:t>zawiera </a:t>
            </a:r>
            <a:r>
              <a:rPr lang="pl-PL" dirty="0"/>
              <a:t>zakończenie, zgodne z treścią artykułu. </a:t>
            </a:r>
            <a:endParaRPr lang="pl-PL" dirty="0" smtClean="0"/>
          </a:p>
          <a:p>
            <a:pPr algn="just"/>
            <a:endParaRPr lang="pl-PL" dirty="0"/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Nie  używamy form skróconych!</a:t>
            </a:r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Podział na 4 akapity!	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7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987824" y="5877272"/>
            <a:ext cx="2499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u="sng" dirty="0">
                <a:solidFill>
                  <a:srgbClr val="FFFF00"/>
                </a:solidFill>
              </a:rPr>
              <a:t>REPETYTORIUM </a:t>
            </a:r>
            <a:r>
              <a:rPr lang="pl-PL" b="1" u="sng" dirty="0" smtClean="0">
                <a:solidFill>
                  <a:srgbClr val="FFFF00"/>
                </a:solidFill>
              </a:rPr>
              <a:t>253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7993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086600" cy="1091208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tx1"/>
                </a:solidFill>
                <a:latin typeface="+mn-lt"/>
              </a:rPr>
              <a:t>List Formalny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544" y="1705434"/>
            <a:ext cx="8291264" cy="4531877"/>
          </a:xfrm>
        </p:spPr>
        <p:txBody>
          <a:bodyPr>
            <a:normAutofit/>
          </a:bodyPr>
          <a:lstStyle/>
          <a:p>
            <a:r>
              <a:rPr lang="pl-PL" dirty="0"/>
              <a:t>• zawiera we wstępie określenie celu, w jakim został napisany</a:t>
            </a:r>
          </a:p>
          <a:p>
            <a:r>
              <a:rPr lang="pl-PL" dirty="0"/>
              <a:t>• omawia dane zagadnienie w sposób przejrzysty i logiczny</a:t>
            </a:r>
          </a:p>
          <a:p>
            <a:r>
              <a:rPr lang="pl-PL" dirty="0"/>
              <a:t>• zawiera elementy typowe dla formy, w tym odpowiedni zwrot rozpoczynający i odpowiedni zwrot kończący. </a:t>
            </a:r>
          </a:p>
          <a:p>
            <a:endParaRPr lang="pl-PL" dirty="0"/>
          </a:p>
          <a:p>
            <a:r>
              <a:rPr lang="pl-PL" dirty="0" err="1"/>
              <a:t>Dear</a:t>
            </a:r>
            <a:r>
              <a:rPr lang="pl-PL" dirty="0"/>
              <a:t> Sir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 smtClean="0"/>
              <a:t>Madam</a:t>
            </a:r>
            <a:r>
              <a:rPr lang="pl-PL" dirty="0" smtClean="0"/>
              <a:t> / </a:t>
            </a:r>
            <a:r>
              <a:rPr lang="pl-PL" dirty="0" err="1" smtClean="0"/>
              <a:t>Dear</a:t>
            </a:r>
            <a:r>
              <a:rPr lang="pl-PL" dirty="0" smtClean="0"/>
              <a:t> Editor… </a:t>
            </a:r>
            <a:r>
              <a:rPr lang="pl-PL" dirty="0"/>
              <a:t>		</a:t>
            </a:r>
            <a:r>
              <a:rPr lang="pl-PL" b="1" dirty="0" err="1"/>
              <a:t>Yours</a:t>
            </a:r>
            <a:r>
              <a:rPr lang="pl-PL" b="1" dirty="0"/>
              <a:t> </a:t>
            </a:r>
            <a:r>
              <a:rPr lang="pl-PL" b="1" dirty="0" err="1"/>
              <a:t>faithfully</a:t>
            </a:r>
            <a:r>
              <a:rPr lang="pl-PL" dirty="0"/>
              <a:t>,</a:t>
            </a:r>
          </a:p>
          <a:p>
            <a:r>
              <a:rPr lang="pl-PL" dirty="0"/>
              <a:t>				</a:t>
            </a:r>
            <a:r>
              <a:rPr lang="pl-PL" dirty="0" smtClean="0"/>
              <a:t>		XYZ</a:t>
            </a:r>
            <a:endParaRPr lang="pl-PL" dirty="0"/>
          </a:p>
          <a:p>
            <a:endParaRPr lang="pl-PL" dirty="0"/>
          </a:p>
          <a:p>
            <a:r>
              <a:rPr lang="pl-PL" dirty="0" err="1"/>
              <a:t>Dear</a:t>
            </a:r>
            <a:r>
              <a:rPr lang="pl-PL" dirty="0"/>
              <a:t> </a:t>
            </a:r>
            <a:r>
              <a:rPr lang="pl-PL" dirty="0" err="1"/>
              <a:t>Mr</a:t>
            </a:r>
            <a:r>
              <a:rPr lang="pl-PL" dirty="0"/>
              <a:t>/</a:t>
            </a:r>
            <a:r>
              <a:rPr lang="pl-PL" dirty="0" err="1"/>
              <a:t>Mrs</a:t>
            </a:r>
            <a:r>
              <a:rPr lang="pl-PL" dirty="0"/>
              <a:t> </a:t>
            </a:r>
            <a:r>
              <a:rPr lang="pl-PL" dirty="0" err="1"/>
              <a:t>Smith</a:t>
            </a:r>
            <a:r>
              <a:rPr lang="pl-PL" dirty="0"/>
              <a:t> , … 			</a:t>
            </a:r>
            <a:r>
              <a:rPr lang="pl-PL" b="1" dirty="0" err="1"/>
              <a:t>Yours</a:t>
            </a:r>
            <a:r>
              <a:rPr lang="pl-PL" b="1" dirty="0"/>
              <a:t> </a:t>
            </a:r>
            <a:r>
              <a:rPr lang="pl-PL" b="1" dirty="0" err="1"/>
              <a:t>sincerely</a:t>
            </a:r>
            <a:r>
              <a:rPr lang="pl-PL" dirty="0"/>
              <a:t>,</a:t>
            </a:r>
          </a:p>
          <a:p>
            <a:r>
              <a:rPr lang="pl-PL" dirty="0"/>
              <a:t>						XYZ</a:t>
            </a:r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Nie  używamy form skróconych!</a:t>
            </a:r>
          </a:p>
          <a:p>
            <a:pPr marL="416052" indent="-342900" algn="just">
              <a:buFont typeface="Arial" panose="020B0604020202020204" pitchFamily="34" charset="0"/>
              <a:buChar char="•"/>
            </a:pPr>
            <a:r>
              <a:rPr lang="pl-PL" dirty="0"/>
              <a:t>Podział na 4 akapity!	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8</a:t>
            </a:fld>
            <a:endParaRPr lang="pl-PL"/>
          </a:p>
        </p:txBody>
      </p:sp>
      <p:sp>
        <p:nvSpPr>
          <p:cNvPr id="5" name="Strzałka w prawo 4"/>
          <p:cNvSpPr/>
          <p:nvPr/>
        </p:nvSpPr>
        <p:spPr>
          <a:xfrm flipV="1">
            <a:off x="5139900" y="3501008"/>
            <a:ext cx="718392" cy="314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prawo 5"/>
          <p:cNvSpPr/>
          <p:nvPr/>
        </p:nvSpPr>
        <p:spPr>
          <a:xfrm>
            <a:off x="4932040" y="4581128"/>
            <a:ext cx="86578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2627784" y="6237312"/>
            <a:ext cx="2499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u="sng" dirty="0">
                <a:solidFill>
                  <a:srgbClr val="FFFF00"/>
                </a:solidFill>
              </a:rPr>
              <a:t>REPETYTORIUM </a:t>
            </a:r>
            <a:r>
              <a:rPr lang="pl-PL" b="1" u="sng" dirty="0" smtClean="0">
                <a:solidFill>
                  <a:srgbClr val="FFFF00"/>
                </a:solidFill>
              </a:rPr>
              <a:t>254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3316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75240" cy="1163216"/>
          </a:xfrm>
        </p:spPr>
        <p:txBody>
          <a:bodyPr/>
          <a:lstStyle/>
          <a:p>
            <a:pPr algn="ctr"/>
            <a:r>
              <a:rPr lang="pl-PL" dirty="0">
                <a:latin typeface="+mn-lt"/>
              </a:rPr>
              <a:t>LINKING WORDS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11560" y="1844824"/>
            <a:ext cx="8075240" cy="4608512"/>
          </a:xfrm>
        </p:spPr>
        <p:txBody>
          <a:bodyPr>
            <a:normAutofit fontScale="92500" lnSpcReduction="10000"/>
          </a:bodyPr>
          <a:lstStyle/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 err="1"/>
              <a:t>Firstly</a:t>
            </a:r>
            <a:r>
              <a:rPr lang="pl-PL" dirty="0"/>
              <a:t>/First of </a:t>
            </a:r>
            <a:r>
              <a:rPr lang="pl-PL" dirty="0" err="1"/>
              <a:t>all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 err="1"/>
              <a:t>Secondly</a:t>
            </a:r>
            <a:r>
              <a:rPr lang="pl-PL" dirty="0"/>
              <a:t>/Second of </a:t>
            </a:r>
            <a:r>
              <a:rPr lang="pl-PL" dirty="0" err="1"/>
              <a:t>all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 err="1"/>
              <a:t>Moreover</a:t>
            </a:r>
            <a:r>
              <a:rPr lang="pl-PL" dirty="0"/>
              <a:t>/</a:t>
            </a:r>
            <a:r>
              <a:rPr lang="pl-PL" dirty="0" err="1"/>
              <a:t>Furthermore</a:t>
            </a:r>
            <a:r>
              <a:rPr lang="pl-PL" dirty="0"/>
              <a:t>/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 err="1"/>
              <a:t>However</a:t>
            </a:r>
            <a:r>
              <a:rPr lang="pl-PL" dirty="0"/>
              <a:t>/</a:t>
            </a:r>
            <a:r>
              <a:rPr lang="pl-PL" dirty="0" err="1"/>
              <a:t>Nevertheless</a:t>
            </a:r>
            <a:r>
              <a:rPr lang="pl-PL" dirty="0"/>
              <a:t>/On the </a:t>
            </a:r>
            <a:r>
              <a:rPr lang="pl-PL" dirty="0" err="1"/>
              <a:t>contrary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/>
              <a:t>On the one </a:t>
            </a:r>
            <a:r>
              <a:rPr lang="pl-PL" dirty="0" err="1"/>
              <a:t>hand</a:t>
            </a:r>
            <a:r>
              <a:rPr lang="pl-PL" dirty="0"/>
              <a:t>/On the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hand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/>
              <a:t>One of the </a:t>
            </a:r>
            <a:r>
              <a:rPr lang="pl-PL" dirty="0" err="1"/>
              <a:t>advatages</a:t>
            </a:r>
            <a:r>
              <a:rPr lang="pl-PL" dirty="0"/>
              <a:t>/</a:t>
            </a:r>
            <a:r>
              <a:rPr lang="pl-PL" dirty="0" err="1"/>
              <a:t>disadvantages</a:t>
            </a:r>
            <a:r>
              <a:rPr lang="pl-PL" dirty="0"/>
              <a:t>  </a:t>
            </a:r>
            <a:r>
              <a:rPr lang="pl-PL" dirty="0" err="1"/>
              <a:t>is</a:t>
            </a:r>
            <a:r>
              <a:rPr lang="pl-PL" dirty="0"/>
              <a:t> …</a:t>
            </a:r>
          </a:p>
          <a:p>
            <a:pPr algn="ctr"/>
            <a:r>
              <a:rPr lang="pl-PL" b="1" dirty="0"/>
              <a:t>(</a:t>
            </a:r>
            <a:r>
              <a:rPr lang="pl-PL" b="1" dirty="0" err="1"/>
              <a:t>Advantages</a:t>
            </a:r>
            <a:r>
              <a:rPr lang="pl-PL" b="1" dirty="0"/>
              <a:t>=pros=</a:t>
            </a:r>
            <a:r>
              <a:rPr lang="pl-PL" b="1" dirty="0" err="1"/>
              <a:t>benefits</a:t>
            </a:r>
            <a:r>
              <a:rPr lang="pl-PL" b="1" dirty="0"/>
              <a:t>=</a:t>
            </a:r>
            <a:r>
              <a:rPr lang="pl-PL" b="1" dirty="0" err="1"/>
              <a:t>pluses</a:t>
            </a:r>
            <a:r>
              <a:rPr lang="pl-PL" b="1" dirty="0"/>
              <a:t>=</a:t>
            </a:r>
            <a:r>
              <a:rPr lang="pl-PL" b="1" dirty="0" err="1"/>
              <a:t>good</a:t>
            </a:r>
            <a:r>
              <a:rPr lang="pl-PL" b="1" dirty="0"/>
              <a:t> </a:t>
            </a:r>
            <a:r>
              <a:rPr lang="pl-PL" b="1" dirty="0" err="1"/>
              <a:t>points</a:t>
            </a:r>
            <a:endParaRPr lang="pl-PL" b="1" dirty="0"/>
          </a:p>
          <a:p>
            <a:pPr algn="ctr"/>
            <a:r>
              <a:rPr lang="pl-PL" b="1" dirty="0" err="1"/>
              <a:t>Disadvantages</a:t>
            </a:r>
            <a:r>
              <a:rPr lang="pl-PL" b="1" dirty="0"/>
              <a:t>=</a:t>
            </a:r>
            <a:r>
              <a:rPr lang="pl-PL" b="1" dirty="0" err="1"/>
              <a:t>cons</a:t>
            </a:r>
            <a:r>
              <a:rPr lang="pl-PL" b="1" dirty="0"/>
              <a:t>=</a:t>
            </a:r>
            <a:r>
              <a:rPr lang="pl-PL" b="1" dirty="0" err="1"/>
              <a:t>drawbacks</a:t>
            </a:r>
            <a:r>
              <a:rPr lang="pl-PL" b="1" dirty="0"/>
              <a:t>=</a:t>
            </a:r>
            <a:r>
              <a:rPr lang="pl-PL" b="1" dirty="0" err="1"/>
              <a:t>minuses</a:t>
            </a:r>
            <a:r>
              <a:rPr lang="pl-PL" b="1" dirty="0"/>
              <a:t>=</a:t>
            </a:r>
            <a:r>
              <a:rPr lang="pl-PL" b="1" dirty="0" err="1"/>
              <a:t>bad</a:t>
            </a:r>
            <a:r>
              <a:rPr lang="pl-PL" b="1" dirty="0"/>
              <a:t> </a:t>
            </a:r>
            <a:r>
              <a:rPr lang="pl-PL" b="1" dirty="0" err="1"/>
              <a:t>points</a:t>
            </a:r>
            <a:r>
              <a:rPr lang="pl-PL" b="1" dirty="0"/>
              <a:t>)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/>
              <a:t>In my </a:t>
            </a:r>
            <a:r>
              <a:rPr lang="pl-PL" dirty="0" err="1"/>
              <a:t>opinion</a:t>
            </a:r>
            <a:r>
              <a:rPr lang="pl-PL" dirty="0"/>
              <a:t>/As far as I </a:t>
            </a:r>
            <a:r>
              <a:rPr lang="pl-PL" dirty="0" err="1"/>
              <a:t>am</a:t>
            </a:r>
            <a:r>
              <a:rPr lang="pl-PL" dirty="0"/>
              <a:t> </a:t>
            </a:r>
            <a:r>
              <a:rPr lang="pl-PL" dirty="0" err="1"/>
              <a:t>concerned</a:t>
            </a:r>
            <a:r>
              <a:rPr lang="pl-PL" dirty="0"/>
              <a:t>/From my point of </a:t>
            </a:r>
            <a:r>
              <a:rPr lang="pl-PL" dirty="0" err="1"/>
              <a:t>view</a:t>
            </a:r>
            <a:r>
              <a:rPr lang="pl-PL" dirty="0"/>
              <a:t>/ I </a:t>
            </a:r>
            <a:r>
              <a:rPr lang="pl-PL" dirty="0" err="1"/>
              <a:t>belive</a:t>
            </a:r>
            <a:r>
              <a:rPr lang="pl-PL" dirty="0"/>
              <a:t>/I </a:t>
            </a:r>
            <a:r>
              <a:rPr lang="pl-PL" dirty="0" err="1"/>
              <a:t>suppose</a:t>
            </a:r>
            <a:r>
              <a:rPr lang="pl-PL" dirty="0"/>
              <a:t>/I </a:t>
            </a:r>
            <a:r>
              <a:rPr lang="pl-PL" dirty="0" err="1"/>
              <a:t>assume</a:t>
            </a:r>
            <a:endParaRPr lang="pl-PL" dirty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 err="1"/>
              <a:t>Finally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pl-PL" dirty="0"/>
              <a:t>To sum </a:t>
            </a:r>
            <a:r>
              <a:rPr lang="pl-PL" dirty="0" err="1"/>
              <a:t>up</a:t>
            </a:r>
            <a:r>
              <a:rPr lang="pl-PL" dirty="0"/>
              <a:t>/In </a:t>
            </a:r>
            <a:r>
              <a:rPr lang="pl-PL" dirty="0" err="1"/>
              <a:t>conclusion</a:t>
            </a:r>
            <a:r>
              <a:rPr lang="pl-PL" dirty="0"/>
              <a:t>/</a:t>
            </a:r>
            <a:r>
              <a:rPr lang="pl-PL" dirty="0" err="1"/>
              <a:t>All</a:t>
            </a:r>
            <a:r>
              <a:rPr lang="pl-PL" dirty="0"/>
              <a:t> in </a:t>
            </a:r>
            <a:r>
              <a:rPr lang="pl-PL" dirty="0" err="1"/>
              <a:t>all</a:t>
            </a:r>
            <a:r>
              <a:rPr lang="pl-PL" dirty="0"/>
              <a:t>,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algn="ctr"/>
            <a:r>
              <a:rPr lang="pl-PL" dirty="0">
                <a:solidFill>
                  <a:srgbClr val="FFFF00"/>
                </a:solidFill>
              </a:rPr>
              <a:t>PO TYCH WYRAŻENIACH  STAWIAMY  </a:t>
            </a:r>
            <a:r>
              <a:rPr lang="pl-PL" b="1" u="sng" dirty="0">
                <a:solidFill>
                  <a:srgbClr val="FFFF00"/>
                </a:solidFill>
              </a:rPr>
              <a:t>PRZECINEK</a:t>
            </a:r>
            <a:r>
              <a:rPr lang="pl-PL" dirty="0">
                <a:solidFill>
                  <a:srgbClr val="FFFF00"/>
                </a:solidFill>
              </a:rPr>
              <a:t>!!!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282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10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87338" y="260350"/>
            <a:ext cx="8856662" cy="6408738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pl-PL" sz="3600" dirty="0"/>
              <a:t>UWAGA!!!</a:t>
            </a:r>
          </a:p>
          <a:p>
            <a:pPr marL="137160" indent="0">
              <a:buNone/>
            </a:pPr>
            <a:endParaRPr lang="pl-PL" sz="2000" dirty="0"/>
          </a:p>
          <a:p>
            <a:pPr marL="137160" indent="0">
              <a:buNone/>
            </a:pPr>
            <a:r>
              <a:rPr lang="pl-PL" sz="2000" dirty="0"/>
              <a:t>1. Wypowiedź jest oceniana na 0 punktów w każdym kryterium, jeżeli jest:</a:t>
            </a:r>
          </a:p>
          <a:p>
            <a:pPr marL="137160" indent="0">
              <a:buNone/>
            </a:pPr>
            <a:r>
              <a:rPr lang="pl-PL" sz="2000" dirty="0"/>
              <a:t>• nieczytelna LUB</a:t>
            </a:r>
          </a:p>
          <a:p>
            <a:pPr marL="137160" indent="0">
              <a:buNone/>
            </a:pPr>
            <a:r>
              <a:rPr lang="pl-PL" sz="2000" dirty="0"/>
              <a:t>• całkowicie niezgodna z poleceniem/tematem LUB</a:t>
            </a:r>
          </a:p>
          <a:p>
            <a:pPr marL="137160" indent="0">
              <a:buNone/>
            </a:pPr>
            <a:r>
              <a:rPr lang="pl-PL" sz="2000" dirty="0"/>
              <a:t>• niekomunikatywna dla odbiorcy LUB</a:t>
            </a:r>
          </a:p>
          <a:p>
            <a:pPr marL="137160" indent="0">
              <a:buNone/>
            </a:pPr>
            <a:r>
              <a:rPr lang="pl-PL" sz="2000" dirty="0"/>
              <a:t>• odtworzona z podręcznika lub innego źródła (nie jest wówczas uznawana za wypowiedź sformułowaną przez zdającego).</a:t>
            </a:r>
          </a:p>
          <a:p>
            <a:pPr marL="137160" indent="0">
              <a:buNone/>
            </a:pPr>
            <a:r>
              <a:rPr lang="pl-PL" sz="2000" dirty="0"/>
              <a:t>2. Praca napisana niesamodzielnie, np. zawierająca fragmenty odtworzone z podręcznika lub innego źródła, w tym internetowego, lub przepisane z arkusza egzaminacyjnego lub od innego zdającego, jest powodem do unieważnienia części pisemnej egzaminu z języka obcego. </a:t>
            </a:r>
          </a:p>
          <a:p>
            <a:pPr marL="137160" indent="0">
              <a:buNone/>
            </a:pPr>
            <a:r>
              <a:rPr lang="pl-PL" sz="2000" dirty="0"/>
              <a:t>3. Jeżeli wypowiedź zawiera mniej niż 80 (poziom podstawowy) /160 wyrazów (poziom rozszerzony),  jest oceniana wyłącznie w kryterium</a:t>
            </a:r>
          </a:p>
          <a:p>
            <a:pPr marL="137160" indent="0">
              <a:buNone/>
            </a:pPr>
            <a:r>
              <a:rPr lang="pl-PL" sz="2000" dirty="0"/>
              <a:t>zgodności z poleceniem. W pozostałych kryteriach przyznaje się 0 punktów. </a:t>
            </a:r>
          </a:p>
          <a:p>
            <a:pPr marL="13716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85935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11</a:t>
            </a:fld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25867" y="404664"/>
            <a:ext cx="88204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indent="0" algn="just">
              <a:buNone/>
            </a:pPr>
            <a:r>
              <a:rPr lang="pl-PL" sz="2000" dirty="0"/>
              <a:t>4. W ocenie poprawności środków językowych nie bierze się pod uwagę błędów ortograficznych oraz interpunkcyjnych w wypowiedziach zdających, którym przyznano dostosowanie warunków przeprowadzania egzaminu. Błąd ortograficzny zmieniający znaczenie wyrazu to błąd językowy. Jest on brany pod uwagę w ocenie poprawności środków językowych.</a:t>
            </a:r>
          </a:p>
          <a:p>
            <a:pPr marL="137160" indent="0" algn="just">
              <a:buNone/>
            </a:pPr>
            <a:r>
              <a:rPr lang="pl-PL" sz="2000" dirty="0"/>
              <a:t>5. Zdający może używać oryginalnej pisowni w obcojęzycznych nazwach geograficznych,  nazwach obiektów sportowych, gazet, zespołów muzycznych itp. pod warunkiem, że podaje wyjaśnienie w języku egzaminu, tak aby informacja była komunikatywna dla odbiorcy, np. film „M jak miłość”.</a:t>
            </a:r>
          </a:p>
          <a:p>
            <a:pPr marL="137160" indent="0" algn="just">
              <a:buNone/>
            </a:pPr>
            <a:r>
              <a:rPr lang="pl-PL" sz="2000" dirty="0"/>
              <a:t>Jeżeli zdający podaje nazwę w języku innym niż język egzaminu i nie podaje objaśnienia, całe wyrażenie jest traktowane jako błąd językowy, np. I </a:t>
            </a:r>
            <a:r>
              <a:rPr lang="pl-PL" sz="2000" dirty="0" err="1"/>
              <a:t>read</a:t>
            </a:r>
            <a:r>
              <a:rPr lang="pl-PL" sz="2000" dirty="0"/>
              <a:t> Nowe Horyzonty. </a:t>
            </a:r>
          </a:p>
          <a:p>
            <a:pPr marL="137160" indent="0" algn="just">
              <a:buNone/>
            </a:pPr>
            <a:r>
              <a:rPr lang="pl-PL" sz="2000" dirty="0"/>
              <a:t>6. Zabronione jest pisanie wypowiedzi obraźliwych, wulgarnych lub propagujących postępowanie niezgodne z prawem. </a:t>
            </a:r>
          </a:p>
          <a:p>
            <a:pPr marL="480060" indent="-342900" algn="just">
              <a:buAutoNum type="arabicPeriod" startAt="7"/>
            </a:pPr>
            <a:r>
              <a:rPr lang="pl-PL" sz="2000" dirty="0"/>
              <a:t>Praca w brudnopisie jest sprawdzana, jeżeli wyraz Brudnopis przekreślono i obok zostało napisane  Czystopis.</a:t>
            </a:r>
          </a:p>
          <a:p>
            <a:pPr marL="480060" indent="-342900" algn="just">
              <a:buAutoNum type="arabicPeriod" startAt="7"/>
            </a:pPr>
            <a:r>
              <a:rPr lang="pl-PL" sz="2000" dirty="0"/>
              <a:t> Jeżeli zdający umieścił w pracy adnotację ciąg dalszy w brudnopisie i zakreślił, która część jest czystopisem, to ta część podlega ocenie. </a:t>
            </a:r>
          </a:p>
        </p:txBody>
      </p:sp>
    </p:spTree>
    <p:extLst>
      <p:ext uri="{BB962C8B-B14F-4D97-AF65-F5344CB8AC3E}">
        <p14:creationId xmlns:p14="http://schemas.microsoft.com/office/powerpoint/2010/main" val="24302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12</a:t>
            </a:fld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0" y="474345"/>
            <a:ext cx="90364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Zasady liczenia wyrazów w wypowiedziach pisemnych</a:t>
            </a:r>
          </a:p>
          <a:p>
            <a:pPr marL="457200" indent="-457200">
              <a:buAutoNum type="arabicPeriod"/>
            </a:pPr>
            <a:r>
              <a:rPr lang="pl-PL" sz="2400" dirty="0"/>
              <a:t>Liczone są wyrazy oddzielone spacją. np. </a:t>
            </a:r>
            <a:r>
              <a:rPr lang="pl-PL" sz="2400" dirty="0" err="1"/>
              <a:t>at</a:t>
            </a:r>
            <a:r>
              <a:rPr lang="pl-PL" sz="2400" dirty="0"/>
              <a:t> </a:t>
            </a:r>
            <a:r>
              <a:rPr lang="pl-PL" sz="2400" dirty="0" err="1"/>
              <a:t>home</a:t>
            </a:r>
            <a:r>
              <a:rPr lang="pl-PL" sz="2400" dirty="0"/>
              <a:t> (2 wyrazy), for a </a:t>
            </a:r>
            <a:r>
              <a:rPr lang="pl-PL" sz="2400" dirty="0" err="1"/>
              <a:t>change</a:t>
            </a:r>
            <a:r>
              <a:rPr lang="pl-PL" sz="2400" dirty="0"/>
              <a:t> (3 wyrazy), 1789 (1 wyraz), 10.01.2024 (1 wyraz), 10 </a:t>
            </a:r>
            <a:r>
              <a:rPr lang="pl-PL" sz="2400" dirty="0" err="1"/>
              <a:t>September</a:t>
            </a:r>
            <a:r>
              <a:rPr lang="pl-PL" sz="2400" dirty="0"/>
              <a:t> (2 wyrazy). </a:t>
            </a:r>
          </a:p>
          <a:p>
            <a:pPr marL="457200" indent="-457200">
              <a:buAutoNum type="arabicPeriod"/>
            </a:pPr>
            <a:r>
              <a:rPr lang="pl-PL" sz="2400" dirty="0"/>
              <a:t>Jako jeden wyraz liczone są • formy skrócone (</a:t>
            </a:r>
            <a:r>
              <a:rPr lang="pl-PL" sz="2400" dirty="0" err="1"/>
              <a:t>don’t</a:t>
            </a:r>
            <a:r>
              <a:rPr lang="pl-PL" sz="2400" dirty="0"/>
              <a:t>, </a:t>
            </a:r>
            <a:r>
              <a:rPr lang="pl-PL" sz="2400" dirty="0" err="1"/>
              <a:t>can’t</a:t>
            </a:r>
            <a:r>
              <a:rPr lang="pl-PL" sz="2400" dirty="0"/>
              <a:t>, </a:t>
            </a:r>
            <a:r>
              <a:rPr lang="pl-PL" sz="2400" dirty="0" err="1"/>
              <a:t>isn’t</a:t>
            </a:r>
            <a:r>
              <a:rPr lang="pl-PL" sz="2400" dirty="0"/>
              <a:t>, </a:t>
            </a:r>
            <a:r>
              <a:rPr lang="pl-PL" sz="2400" dirty="0" err="1"/>
              <a:t>haven’t</a:t>
            </a:r>
            <a:r>
              <a:rPr lang="pl-PL" sz="2400" dirty="0"/>
              <a:t> itd.) • wyrazy łączone dywizem, np. </a:t>
            </a:r>
            <a:r>
              <a:rPr lang="pl-PL" sz="2400" dirty="0" err="1"/>
              <a:t>well-built</a:t>
            </a:r>
            <a:r>
              <a:rPr lang="pl-PL" sz="2400" dirty="0"/>
              <a:t>, </a:t>
            </a:r>
            <a:r>
              <a:rPr lang="pl-PL" sz="2400" dirty="0" err="1"/>
              <a:t>twenty-four</a:t>
            </a:r>
            <a:r>
              <a:rPr lang="pl-PL" sz="2400" dirty="0"/>
              <a:t>, • oznaczenia, symbole literowe, bez względu na liczbę liter, np. SMS/sms • adres mailowy lub internetowy oraz numer telefonu. </a:t>
            </a:r>
          </a:p>
          <a:p>
            <a:pPr marL="457200" indent="-457200">
              <a:buAutoNum type="arabicPeriod"/>
            </a:pPr>
            <a:r>
              <a:rPr lang="pl-PL" sz="2400" dirty="0"/>
              <a:t>Cyfry rzymskie traktuje się jak pozostałe cyfry i liczby, np. XX = 1 wyraz. </a:t>
            </a:r>
          </a:p>
          <a:p>
            <a:pPr marL="457200" indent="-457200">
              <a:buAutoNum type="arabicPeriod"/>
            </a:pPr>
            <a:r>
              <a:rPr lang="pl-PL" sz="2400" dirty="0"/>
              <a:t>Podpis nie jest uwzględniany w liczbie wyrazów. </a:t>
            </a:r>
          </a:p>
          <a:p>
            <a:pPr marL="457200" indent="-457200">
              <a:buAutoNum type="arabicPeriod"/>
            </a:pPr>
            <a:r>
              <a:rPr lang="pl-PL" sz="2400" dirty="0"/>
              <a:t>Nie uznaje się i nie uwzględnia się w liczbie wyrazów symboli graficznych używanych w </a:t>
            </a:r>
            <a:r>
              <a:rPr lang="pl-PL" sz="2400" dirty="0" err="1"/>
              <a:t>internecie</a:t>
            </a:r>
            <a:r>
              <a:rPr lang="pl-PL" sz="2400" dirty="0"/>
              <a:t> (np. „emotikony”).</a:t>
            </a:r>
          </a:p>
        </p:txBody>
      </p:sp>
    </p:spTree>
    <p:extLst>
      <p:ext uri="{BB962C8B-B14F-4D97-AF65-F5344CB8AC3E}">
        <p14:creationId xmlns:p14="http://schemas.microsoft.com/office/powerpoint/2010/main" val="560891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6600" dirty="0">
                <a:latin typeface="+mn-lt"/>
              </a:rPr>
              <a:t>CZĘŚĆ USTNA</a:t>
            </a:r>
            <a:r>
              <a:rPr lang="pl-PL" sz="4400" dirty="0">
                <a:latin typeface="+mn-lt"/>
              </a:rPr>
              <a:t/>
            </a:r>
            <a:br>
              <a:rPr lang="pl-PL" sz="4400" dirty="0">
                <a:latin typeface="+mn-lt"/>
              </a:rPr>
            </a:br>
            <a:endParaRPr lang="pl-PL" sz="4400" dirty="0">
              <a:latin typeface="+mn-lt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13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4294967295"/>
          </p:nvPr>
        </p:nvSpPr>
        <p:spPr>
          <a:xfrm>
            <a:off x="0" y="2133600"/>
            <a:ext cx="8893175" cy="4319736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pl-PL" dirty="0"/>
              <a:t>CZAS TRWANIA ok. 15 minut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pl-PL" dirty="0"/>
              <a:t>Rozmowa wstępna – 2 min.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pl-PL" dirty="0"/>
              <a:t>Rozmowa z odgrywaniem roli – 4 min.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pl-PL" dirty="0"/>
              <a:t>Opis ilustracji i odpowiedzi na trzy pytania – 3 min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pl-PL" dirty="0"/>
              <a:t>Wypowiedź na podstawie materiału stymulującego i odpowiedzi na dwa pytania – 5 min.</a:t>
            </a:r>
          </a:p>
          <a:p>
            <a:pPr marL="137160" indent="0" algn="ctr">
              <a:buNone/>
            </a:pPr>
            <a:endParaRPr lang="pl-PL" dirty="0"/>
          </a:p>
          <a:p>
            <a:pPr marL="137160" indent="0" algn="ctr">
              <a:buNone/>
            </a:pPr>
            <a:r>
              <a:rPr lang="pl-PL" u="sng" dirty="0">
                <a:solidFill>
                  <a:srgbClr val="FFFF00"/>
                </a:solidFill>
              </a:rPr>
              <a:t>PRZYKŁADOWE ZADANIA </a:t>
            </a:r>
          </a:p>
          <a:p>
            <a:pPr marL="137160" indent="0" algn="ctr">
              <a:buNone/>
            </a:pPr>
            <a:r>
              <a:rPr lang="pl-PL" u="sng" dirty="0">
                <a:solidFill>
                  <a:srgbClr val="FFFF00"/>
                </a:solidFill>
              </a:rPr>
              <a:t> Repetytorium p. 245-247</a:t>
            </a:r>
          </a:p>
        </p:txBody>
      </p:sp>
    </p:spTree>
    <p:extLst>
      <p:ext uri="{BB962C8B-B14F-4D97-AF65-F5344CB8AC3E}">
        <p14:creationId xmlns:p14="http://schemas.microsoft.com/office/powerpoint/2010/main" val="3668296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95536" y="28636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+mn-lt"/>
              </a:rPr>
              <a:t>SPEAKING BANK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021288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endParaRPr lang="pl-PL" sz="1400" dirty="0"/>
          </a:p>
          <a:p>
            <a:pPr marL="137160" indent="0">
              <a:buNone/>
            </a:pPr>
            <a:r>
              <a:rPr lang="pl-PL" sz="1600" b="1" dirty="0"/>
              <a:t>1. ROZMOWA Z EGZAMINATOREM:	</a:t>
            </a:r>
            <a:r>
              <a:rPr lang="pl-PL" sz="1600" dirty="0"/>
              <a:t>	</a:t>
            </a:r>
            <a:r>
              <a:rPr lang="pl-PL" sz="1600" b="1" dirty="0"/>
              <a:t>3. WYBÓR I ODRZUCENIE</a:t>
            </a:r>
            <a:r>
              <a:rPr lang="pl-PL" sz="16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I’m</a:t>
            </a:r>
            <a:r>
              <a:rPr lang="pl-PL" sz="1600" dirty="0"/>
              <a:t> </a:t>
            </a:r>
            <a:r>
              <a:rPr lang="pl-PL" sz="1600" dirty="0" err="1"/>
              <a:t>planning</a:t>
            </a:r>
            <a:r>
              <a:rPr lang="pl-PL" sz="1600" dirty="0"/>
              <a:t>/</a:t>
            </a:r>
            <a:r>
              <a:rPr lang="pl-PL" sz="1600" dirty="0" err="1"/>
              <a:t>going</a:t>
            </a:r>
            <a:r>
              <a:rPr lang="pl-PL" sz="1600" dirty="0"/>
              <a:t> to …		           I </a:t>
            </a:r>
            <a:r>
              <a:rPr lang="pl-PL" sz="1600" dirty="0" err="1"/>
              <a:t>would</a:t>
            </a:r>
            <a:r>
              <a:rPr lang="pl-PL" sz="1600" dirty="0"/>
              <a:t> </a:t>
            </a:r>
            <a:r>
              <a:rPr lang="pl-PL" sz="1600" dirty="0" err="1"/>
              <a:t>choose</a:t>
            </a:r>
            <a:r>
              <a:rPr lang="pl-PL" sz="1600" dirty="0"/>
              <a:t> </a:t>
            </a:r>
            <a:r>
              <a:rPr lang="pl-PL" sz="1600" dirty="0" err="1"/>
              <a:t>picture</a:t>
            </a:r>
            <a:r>
              <a:rPr lang="pl-PL" sz="1600" dirty="0"/>
              <a:t> </a:t>
            </a:r>
            <a:r>
              <a:rPr lang="pl-PL" sz="1600" dirty="0" err="1"/>
              <a:t>number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 </a:t>
            </a:r>
            <a:r>
              <a:rPr lang="pl-PL" sz="1600" dirty="0" err="1"/>
              <a:t>intend</a:t>
            </a:r>
            <a:r>
              <a:rPr lang="pl-PL" sz="1600" dirty="0"/>
              <a:t>  to…			           I </a:t>
            </a:r>
            <a:r>
              <a:rPr lang="pl-PL" sz="1600" dirty="0" err="1"/>
              <a:t>would</a:t>
            </a:r>
            <a:r>
              <a:rPr lang="pl-PL" sz="1600" dirty="0"/>
              <a:t> </a:t>
            </a:r>
            <a:r>
              <a:rPr lang="pl-PL" sz="1600" dirty="0" err="1"/>
              <a:t>reject</a:t>
            </a:r>
            <a:r>
              <a:rPr lang="pl-PL" sz="1600" dirty="0"/>
              <a:t> </a:t>
            </a:r>
            <a:r>
              <a:rPr lang="pl-PL" sz="1600" dirty="0" err="1"/>
              <a:t>picture</a:t>
            </a:r>
            <a:r>
              <a:rPr lang="pl-PL" sz="1600" dirty="0"/>
              <a:t>(s) ….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I’d</a:t>
            </a:r>
            <a:r>
              <a:rPr lang="pl-PL" sz="1600" dirty="0"/>
              <a:t> </a:t>
            </a:r>
            <a:r>
              <a:rPr lang="pl-PL" sz="1600" dirty="0" err="1"/>
              <a:t>like</a:t>
            </a:r>
            <a:r>
              <a:rPr lang="pl-PL" sz="1600" dirty="0"/>
              <a:t>/ </a:t>
            </a:r>
            <a:r>
              <a:rPr lang="pl-PL" sz="1600" dirty="0" err="1"/>
              <a:t>I’d</a:t>
            </a:r>
            <a:r>
              <a:rPr lang="pl-PL" sz="1600" dirty="0"/>
              <a:t> love to …		           </a:t>
            </a:r>
            <a:r>
              <a:rPr lang="pl-PL" sz="1600" dirty="0" err="1"/>
              <a:t>This</a:t>
            </a:r>
            <a:r>
              <a:rPr lang="pl-PL" sz="1600" dirty="0"/>
              <a:t> idea </a:t>
            </a:r>
            <a:r>
              <a:rPr lang="pl-PL" sz="1600" dirty="0" err="1"/>
              <a:t>is</a:t>
            </a:r>
            <a:r>
              <a:rPr lang="pl-PL" sz="1600" dirty="0"/>
              <a:t> much </a:t>
            </a:r>
            <a:r>
              <a:rPr lang="pl-PL" sz="1600" dirty="0" err="1"/>
              <a:t>more</a:t>
            </a:r>
            <a:r>
              <a:rPr lang="pl-PL" sz="1600" dirty="0"/>
              <a:t> </a:t>
            </a:r>
            <a:r>
              <a:rPr lang="pl-PL" sz="1600" dirty="0" err="1"/>
              <a:t>interesting</a:t>
            </a:r>
            <a:r>
              <a:rPr lang="pl-PL" sz="1600" dirty="0"/>
              <a:t> for me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 (</a:t>
            </a:r>
            <a:r>
              <a:rPr lang="pl-PL" sz="1600" dirty="0" err="1"/>
              <a:t>fully</a:t>
            </a:r>
            <a:r>
              <a:rPr lang="pl-PL" sz="1600" dirty="0"/>
              <a:t>) </a:t>
            </a:r>
            <a:r>
              <a:rPr lang="pl-PL" sz="1600" dirty="0" err="1"/>
              <a:t>agree</a:t>
            </a:r>
            <a:r>
              <a:rPr lang="pl-PL" sz="1600" dirty="0"/>
              <a:t> with </a:t>
            </a:r>
            <a:r>
              <a:rPr lang="pl-PL" sz="1600" dirty="0" err="1"/>
              <a:t>you</a:t>
            </a:r>
            <a:r>
              <a:rPr lang="pl-PL" sz="1600" dirty="0"/>
              <a:t>.		           </a:t>
            </a:r>
            <a:r>
              <a:rPr lang="pl-PL" sz="1600" dirty="0" err="1"/>
              <a:t>This</a:t>
            </a:r>
            <a:r>
              <a:rPr lang="pl-PL" sz="1600" dirty="0"/>
              <a:t> idea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more</a:t>
            </a:r>
            <a:r>
              <a:rPr lang="pl-PL" sz="1600" dirty="0"/>
              <a:t>/less </a:t>
            </a:r>
            <a:r>
              <a:rPr lang="pl-PL" sz="1600" dirty="0" err="1"/>
              <a:t>appealing</a:t>
            </a:r>
            <a:r>
              <a:rPr lang="pl-PL" sz="1600" dirty="0"/>
              <a:t> to me…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You’re</a:t>
            </a:r>
            <a:r>
              <a:rPr lang="pl-PL" sz="1600" dirty="0"/>
              <a:t> </a:t>
            </a:r>
            <a:r>
              <a:rPr lang="pl-PL" sz="1600" dirty="0" err="1"/>
              <a:t>right</a:t>
            </a:r>
            <a:r>
              <a:rPr lang="pl-PL" sz="1600" dirty="0"/>
              <a:t> .			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 </a:t>
            </a:r>
            <a:r>
              <a:rPr lang="pl-PL" sz="1600" dirty="0" err="1"/>
              <a:t>don’t</a:t>
            </a:r>
            <a:r>
              <a:rPr lang="pl-PL" sz="1600" dirty="0"/>
              <a:t> </a:t>
            </a:r>
            <a:r>
              <a:rPr lang="pl-PL" sz="1600" dirty="0" err="1"/>
              <a:t>agree</a:t>
            </a:r>
            <a:r>
              <a:rPr lang="pl-PL" sz="1600" dirty="0"/>
              <a:t> with </a:t>
            </a:r>
            <a:r>
              <a:rPr lang="pl-PL" sz="1600" dirty="0" err="1"/>
              <a:t>you</a:t>
            </a:r>
            <a:r>
              <a:rPr lang="pl-PL" sz="1600" dirty="0"/>
              <a:t>/ I </a:t>
            </a:r>
            <a:r>
              <a:rPr lang="pl-PL" sz="1600" dirty="0" err="1"/>
              <a:t>disagree</a:t>
            </a:r>
            <a:r>
              <a:rPr lang="pl-PL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 </a:t>
            </a:r>
            <a:r>
              <a:rPr lang="pl-PL" sz="1600" dirty="0" err="1"/>
              <a:t>see</a:t>
            </a:r>
            <a:r>
              <a:rPr lang="pl-PL" sz="1600" dirty="0"/>
              <a:t> </a:t>
            </a:r>
            <a:r>
              <a:rPr lang="pl-PL" sz="1600" dirty="0" err="1"/>
              <a:t>your</a:t>
            </a:r>
            <a:r>
              <a:rPr lang="pl-PL" sz="1600" dirty="0"/>
              <a:t> point, but I </a:t>
            </a:r>
            <a:r>
              <a:rPr lang="pl-PL" sz="1600" dirty="0" err="1"/>
              <a:t>still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How </a:t>
            </a:r>
            <a:r>
              <a:rPr lang="pl-PL" sz="1600" dirty="0" err="1"/>
              <a:t>about</a:t>
            </a:r>
            <a:r>
              <a:rPr lang="pl-PL" sz="1600" dirty="0"/>
              <a:t> ….?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137160" indent="0">
              <a:buNone/>
            </a:pPr>
            <a:r>
              <a:rPr lang="pl-PL" sz="1600" b="1" dirty="0"/>
              <a:t>2. OPIS ZDJĘCIA: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In the </a:t>
            </a:r>
            <a:r>
              <a:rPr lang="pl-PL" sz="1600" dirty="0" err="1"/>
              <a:t>photograph</a:t>
            </a:r>
            <a:r>
              <a:rPr lang="pl-PL" sz="1600" dirty="0"/>
              <a:t> </a:t>
            </a:r>
            <a:r>
              <a:rPr lang="pl-PL" sz="1600" dirty="0" err="1"/>
              <a:t>there</a:t>
            </a:r>
            <a:r>
              <a:rPr lang="pl-PL" sz="1600" dirty="0"/>
              <a:t> </a:t>
            </a:r>
            <a:r>
              <a:rPr lang="pl-PL" sz="1600" dirty="0" err="1"/>
              <a:t>is</a:t>
            </a:r>
            <a:r>
              <a:rPr lang="pl-PL" sz="1600" dirty="0"/>
              <a:t>/</a:t>
            </a:r>
            <a:r>
              <a:rPr lang="pl-PL" sz="1600" dirty="0" err="1"/>
              <a:t>are</a:t>
            </a:r>
            <a:r>
              <a:rPr lang="pl-PL" sz="1600" dirty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The </a:t>
            </a:r>
            <a:r>
              <a:rPr lang="pl-PL" sz="1600" dirty="0" err="1"/>
              <a:t>photo</a:t>
            </a:r>
            <a:r>
              <a:rPr lang="pl-PL" sz="1600" dirty="0"/>
              <a:t> </a:t>
            </a:r>
            <a:r>
              <a:rPr lang="pl-PL" sz="1600" dirty="0" err="1"/>
              <a:t>shows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In the </a:t>
            </a:r>
            <a:r>
              <a:rPr lang="pl-PL" sz="1600" dirty="0" err="1"/>
              <a:t>foreground</a:t>
            </a:r>
            <a:r>
              <a:rPr lang="pl-PL" sz="1600" dirty="0"/>
              <a:t>/</a:t>
            </a:r>
            <a:r>
              <a:rPr lang="pl-PL" sz="1600" dirty="0" err="1"/>
              <a:t>background</a:t>
            </a:r>
            <a:r>
              <a:rPr lang="pl-PL" sz="1600" dirty="0"/>
              <a:t> we </a:t>
            </a:r>
            <a:r>
              <a:rPr lang="pl-PL" sz="1600" dirty="0" err="1"/>
              <a:t>can</a:t>
            </a:r>
            <a:r>
              <a:rPr lang="pl-PL" sz="1600" dirty="0"/>
              <a:t> </a:t>
            </a:r>
            <a:r>
              <a:rPr lang="pl-PL" sz="1600" dirty="0" err="1"/>
              <a:t>see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He/</a:t>
            </a:r>
            <a:r>
              <a:rPr lang="pl-PL" sz="1600" dirty="0" err="1"/>
              <a:t>She</a:t>
            </a:r>
            <a:r>
              <a:rPr lang="pl-PL" sz="1600" dirty="0"/>
              <a:t> </a:t>
            </a:r>
            <a:r>
              <a:rPr lang="pl-PL" sz="1600" dirty="0" err="1"/>
              <a:t>looks</a:t>
            </a:r>
            <a:r>
              <a:rPr lang="pl-PL" sz="1600" dirty="0"/>
              <a:t>/</a:t>
            </a:r>
            <a:r>
              <a:rPr lang="pl-PL" sz="1600" dirty="0" err="1"/>
              <a:t>seems</a:t>
            </a:r>
            <a:r>
              <a:rPr lang="pl-PL" sz="1600" dirty="0"/>
              <a:t> …</a:t>
            </a:r>
          </a:p>
          <a:p>
            <a:pPr marL="137160" indent="0">
              <a:buNone/>
            </a:pPr>
            <a:r>
              <a:rPr lang="pl-PL" sz="1600" dirty="0"/>
              <a:t>	RELACJONOWANIE WYDARZEŃ (PYTANIE 3 )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happened</a:t>
            </a:r>
            <a:r>
              <a:rPr lang="pl-PL" sz="1600" dirty="0"/>
              <a:t> 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week</a:t>
            </a:r>
            <a:r>
              <a:rPr lang="pl-PL" sz="1600" dirty="0"/>
              <a:t>/</a:t>
            </a:r>
            <a:r>
              <a:rPr lang="pl-PL" sz="1600" dirty="0" err="1"/>
              <a:t>last</a:t>
            </a:r>
            <a:r>
              <a:rPr lang="pl-PL" sz="1600" dirty="0"/>
              <a:t> weekend/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year</a:t>
            </a:r>
            <a:r>
              <a:rPr lang="pl-PL" sz="1600" dirty="0"/>
              <a:t>/a </a:t>
            </a:r>
            <a:r>
              <a:rPr lang="pl-PL" sz="1600" dirty="0" err="1"/>
              <a:t>month</a:t>
            </a:r>
            <a:r>
              <a:rPr lang="pl-PL" sz="1600" dirty="0"/>
              <a:t> ago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First/</a:t>
            </a:r>
            <a:r>
              <a:rPr lang="pl-PL" sz="1600" dirty="0" err="1"/>
              <a:t>then</a:t>
            </a: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In the end/</a:t>
            </a:r>
            <a:r>
              <a:rPr lang="pl-PL" sz="1600" dirty="0" err="1"/>
              <a:t>Finally</a:t>
            </a:r>
            <a:r>
              <a:rPr lang="pl-PL" sz="1600" dirty="0"/>
              <a:t>, 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137160" indent="0" algn="ctr">
              <a:buNone/>
            </a:pPr>
            <a:r>
              <a:rPr lang="pl-PL" sz="1400" dirty="0">
                <a:solidFill>
                  <a:srgbClr val="FFFF00"/>
                </a:solidFill>
              </a:rPr>
              <a:t>REPETYTORIUM p.248</a:t>
            </a:r>
          </a:p>
          <a:p>
            <a:pPr marL="137160" indent="0">
              <a:buNone/>
            </a:pPr>
            <a:endParaRPr lang="pl-PL" sz="1400" dirty="0"/>
          </a:p>
          <a:p>
            <a:pPr marL="137160" indent="0">
              <a:buNone/>
            </a:pPr>
            <a:endParaRPr lang="pl-PL" sz="1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2373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8131" y="1341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dirty="0">
                <a:latin typeface="+mn-lt"/>
              </a:rPr>
              <a:t>INTERESTING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15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585569" y="1268759"/>
            <a:ext cx="809088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800" b="1" dirty="0" err="1"/>
              <a:t>Synonyms</a:t>
            </a:r>
            <a:r>
              <a:rPr lang="pl-PL" sz="2800" b="1" dirty="0"/>
              <a:t>:</a:t>
            </a:r>
          </a:p>
          <a:p>
            <a:r>
              <a:rPr lang="pl-PL" sz="2400" i="1" dirty="0" err="1"/>
              <a:t>Absorbing</a:t>
            </a:r>
            <a:r>
              <a:rPr lang="pl-PL" sz="2400" i="1" dirty="0"/>
              <a:t>		</a:t>
            </a:r>
            <a:r>
              <a:rPr lang="pl-PL" sz="2400" i="1" dirty="0" err="1"/>
              <a:t>Suspicious</a:t>
            </a:r>
            <a:r>
              <a:rPr lang="pl-PL" sz="2400" i="1" dirty="0"/>
              <a:t>		</a:t>
            </a:r>
            <a:r>
              <a:rPr lang="pl-PL" sz="2400" i="1" dirty="0" err="1"/>
              <a:t>Magnetic</a:t>
            </a:r>
            <a:r>
              <a:rPr lang="pl-PL" sz="2400" i="1" dirty="0"/>
              <a:t>	</a:t>
            </a:r>
          </a:p>
          <a:p>
            <a:r>
              <a:rPr lang="pl-PL" sz="2400" i="1" dirty="0" err="1"/>
              <a:t>Stimulating</a:t>
            </a:r>
            <a:r>
              <a:rPr lang="pl-PL" sz="2400" i="1" dirty="0"/>
              <a:t>		</a:t>
            </a:r>
            <a:r>
              <a:rPr lang="pl-PL" sz="2400" i="1" dirty="0" err="1"/>
              <a:t>Curious</a:t>
            </a:r>
            <a:r>
              <a:rPr lang="pl-PL" sz="2400" i="1" dirty="0"/>
              <a:t>		</a:t>
            </a:r>
            <a:r>
              <a:rPr lang="pl-PL" sz="2400" i="1" dirty="0" err="1"/>
              <a:t>Fascinating</a:t>
            </a:r>
            <a:endParaRPr lang="pl-PL" sz="2400" i="1" dirty="0"/>
          </a:p>
          <a:p>
            <a:r>
              <a:rPr lang="pl-PL" sz="2400" i="1" dirty="0" err="1"/>
              <a:t>Arresting</a:t>
            </a:r>
            <a:r>
              <a:rPr lang="pl-PL" sz="2400" i="1" dirty="0"/>
              <a:t>		</a:t>
            </a:r>
            <a:r>
              <a:rPr lang="pl-PL" sz="2400" i="1" dirty="0" err="1"/>
              <a:t>Riveting</a:t>
            </a:r>
            <a:r>
              <a:rPr lang="pl-PL" sz="2400" i="1" dirty="0"/>
              <a:t>		</a:t>
            </a:r>
            <a:r>
              <a:rPr lang="pl-PL" sz="2400" i="1" dirty="0" err="1"/>
              <a:t>Engaging</a:t>
            </a:r>
            <a:endParaRPr lang="pl-PL" sz="2400" i="1" dirty="0"/>
          </a:p>
          <a:p>
            <a:r>
              <a:rPr lang="pl-PL" sz="2400" i="1" dirty="0" err="1"/>
              <a:t>Striking</a:t>
            </a:r>
            <a:r>
              <a:rPr lang="pl-PL" sz="2400" i="1" dirty="0"/>
              <a:t>		</a:t>
            </a:r>
            <a:r>
              <a:rPr lang="pl-PL" sz="2400" i="1" dirty="0" err="1"/>
              <a:t>Pleasing</a:t>
            </a:r>
            <a:r>
              <a:rPr lang="pl-PL" sz="2400" i="1" dirty="0"/>
              <a:t>		</a:t>
            </a:r>
            <a:r>
              <a:rPr lang="pl-PL" sz="2400" i="1" dirty="0" err="1"/>
              <a:t>Entertaining</a:t>
            </a:r>
            <a:endParaRPr lang="pl-PL" sz="2400" i="1" dirty="0"/>
          </a:p>
          <a:p>
            <a:r>
              <a:rPr lang="pl-PL" sz="2400" i="1" dirty="0" err="1"/>
              <a:t>Attractive</a:t>
            </a:r>
            <a:r>
              <a:rPr lang="pl-PL" sz="2400" i="1" dirty="0"/>
              <a:t>		</a:t>
            </a:r>
            <a:r>
              <a:rPr lang="pl-PL" sz="2400" i="1" dirty="0" err="1" smtClean="0"/>
              <a:t>Appealing</a:t>
            </a:r>
            <a:r>
              <a:rPr lang="pl-PL" sz="2400" i="1" dirty="0" smtClean="0"/>
              <a:t>		</a:t>
            </a:r>
            <a:r>
              <a:rPr lang="pl-PL" sz="2400" i="1" dirty="0" err="1" smtClean="0"/>
              <a:t>Awsome</a:t>
            </a:r>
            <a:endParaRPr lang="pl-PL" sz="2400" i="1" dirty="0"/>
          </a:p>
          <a:p>
            <a:endParaRPr lang="pl-PL" sz="2400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800" b="1" dirty="0" err="1"/>
              <a:t>Antonyms</a:t>
            </a:r>
            <a:r>
              <a:rPr lang="pl-PL" sz="2800" b="1" dirty="0"/>
              <a:t>:</a:t>
            </a:r>
          </a:p>
          <a:p>
            <a:r>
              <a:rPr lang="en-US" sz="2400" i="1" dirty="0"/>
              <a:t>Uninteresting</a:t>
            </a:r>
            <a:endParaRPr lang="pl-PL" sz="2400" i="1" dirty="0"/>
          </a:p>
          <a:p>
            <a:r>
              <a:rPr lang="en-US" sz="2400" i="1" dirty="0"/>
              <a:t>Dull</a:t>
            </a:r>
            <a:endParaRPr lang="pl-PL" sz="2400" i="1" dirty="0"/>
          </a:p>
          <a:p>
            <a:r>
              <a:rPr lang="en-US" sz="2400" i="1" dirty="0"/>
              <a:t>Boring</a:t>
            </a:r>
            <a:endParaRPr lang="pl-PL" sz="2400" i="1" dirty="0"/>
          </a:p>
          <a:p>
            <a:r>
              <a:rPr lang="en-US" sz="2400" i="1" dirty="0"/>
              <a:t>Flat</a:t>
            </a:r>
            <a:endParaRPr lang="pl-PL" sz="2400" i="1" dirty="0"/>
          </a:p>
          <a:p>
            <a:r>
              <a:rPr lang="en-US" sz="2400" i="1" dirty="0"/>
              <a:t>Tedious</a:t>
            </a:r>
            <a:endParaRPr lang="pl-PL" sz="2400" i="1" dirty="0"/>
          </a:p>
          <a:p>
            <a:r>
              <a:rPr lang="en-US" sz="2400" i="1" dirty="0"/>
              <a:t>Tiresome</a:t>
            </a:r>
            <a:endParaRPr lang="pl-PL" sz="2400" i="1" dirty="0"/>
          </a:p>
          <a:p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09467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229600" cy="720080"/>
          </a:xfrm>
        </p:spPr>
        <p:txBody>
          <a:bodyPr>
            <a:noAutofit/>
          </a:bodyPr>
          <a:lstStyle/>
          <a:p>
            <a:r>
              <a:rPr lang="pl-PL" sz="5400" dirty="0">
                <a:latin typeface="+mn-lt"/>
              </a:rPr>
              <a:t>nice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424936" cy="5733256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pl-PL" sz="3600" i="1" dirty="0"/>
              <a:t>p</a:t>
            </a:r>
            <a:r>
              <a:rPr lang="en-US" sz="3600" i="1" dirty="0" err="1"/>
              <a:t>leasant</a:t>
            </a:r>
            <a:r>
              <a:rPr lang="pl-PL" sz="3600" i="1" dirty="0"/>
              <a:t>		</a:t>
            </a:r>
            <a:r>
              <a:rPr lang="en-US" sz="3600" i="1" dirty="0"/>
              <a:t>enjoyable</a:t>
            </a:r>
            <a:r>
              <a:rPr lang="pl-PL" sz="3600" i="1" dirty="0"/>
              <a:t>		</a:t>
            </a:r>
            <a:r>
              <a:rPr lang="en-US" sz="3600" i="1" dirty="0"/>
              <a:t>entertaining</a:t>
            </a:r>
            <a:r>
              <a:rPr lang="pl-PL" sz="3600" i="1" dirty="0"/>
              <a:t>		</a:t>
            </a:r>
            <a:r>
              <a:rPr lang="pl-PL" sz="3600" i="1" dirty="0" err="1"/>
              <a:t>gracious</a:t>
            </a:r>
            <a:endParaRPr lang="en-US" sz="3600" i="1" dirty="0"/>
          </a:p>
          <a:p>
            <a:pPr algn="l"/>
            <a:r>
              <a:rPr lang="pl-PL" sz="3600" i="1" dirty="0"/>
              <a:t>l</a:t>
            </a:r>
            <a:r>
              <a:rPr lang="en-US" sz="3600" i="1" dirty="0" err="1"/>
              <a:t>ovely</a:t>
            </a:r>
            <a:r>
              <a:rPr lang="pl-PL" sz="3600" i="1" dirty="0"/>
              <a:t>		</a:t>
            </a:r>
            <a:r>
              <a:rPr lang="pl-PL" sz="3600" i="1" dirty="0" err="1"/>
              <a:t>satisfying</a:t>
            </a:r>
            <a:r>
              <a:rPr lang="pl-PL" sz="3600" i="1" dirty="0"/>
              <a:t>		</a:t>
            </a:r>
            <a:r>
              <a:rPr lang="pl-PL" sz="3600" i="1" dirty="0" err="1"/>
              <a:t>delightful</a:t>
            </a:r>
            <a:r>
              <a:rPr lang="pl-PL" sz="3600" i="1" dirty="0"/>
              <a:t>		</a:t>
            </a:r>
            <a:r>
              <a:rPr lang="pl-PL" sz="3600" i="1" dirty="0" err="1"/>
              <a:t>skillful</a:t>
            </a:r>
            <a:endParaRPr lang="en-US" sz="3600" i="1" dirty="0"/>
          </a:p>
          <a:p>
            <a:pPr algn="l"/>
            <a:r>
              <a:rPr lang="pl-PL" sz="3600" i="1" dirty="0"/>
              <a:t>l</a:t>
            </a:r>
            <a:r>
              <a:rPr lang="en-US" sz="3600" i="1" dirty="0" err="1"/>
              <a:t>ikeable</a:t>
            </a:r>
            <a:r>
              <a:rPr lang="pl-PL" sz="3600" i="1" dirty="0"/>
              <a:t>		</a:t>
            </a:r>
            <a:r>
              <a:rPr lang="pl-PL" sz="3600" i="1" dirty="0" err="1"/>
              <a:t>pleasurable</a:t>
            </a:r>
            <a:r>
              <a:rPr lang="pl-PL" sz="3600" i="1" dirty="0"/>
              <a:t>		</a:t>
            </a:r>
            <a:r>
              <a:rPr lang="pl-PL" sz="3600" i="1" dirty="0" err="1"/>
              <a:t>polite</a:t>
            </a:r>
            <a:endParaRPr lang="en-US" sz="3600" i="1" dirty="0"/>
          </a:p>
          <a:p>
            <a:pPr algn="l"/>
            <a:r>
              <a:rPr lang="pl-PL" sz="3600" i="1" dirty="0"/>
              <a:t>c</a:t>
            </a:r>
            <a:r>
              <a:rPr lang="en-US" sz="3600" i="1" dirty="0"/>
              <a:t>harming</a:t>
            </a:r>
            <a:r>
              <a:rPr lang="pl-PL" sz="3600" i="1" dirty="0"/>
              <a:t>	elegant			</a:t>
            </a:r>
            <a:r>
              <a:rPr lang="pl-PL" sz="3600" i="1" dirty="0" err="1"/>
              <a:t>friendly</a:t>
            </a:r>
            <a:endParaRPr lang="pl-PL" sz="3600" i="1" dirty="0"/>
          </a:p>
          <a:p>
            <a:pPr algn="l"/>
            <a:r>
              <a:rPr lang="pl-PL" dirty="0"/>
              <a:t>		</a:t>
            </a:r>
            <a:endParaRPr lang="pl-PL" sz="5400" b="1" cap="all" dirty="0">
              <a:ln w="6350">
                <a:noFill/>
              </a:ln>
              <a:gradFill>
                <a:gsLst>
                  <a:gs pos="0">
                    <a:srgbClr val="4F81BD">
                      <a:tint val="73000"/>
                      <a:satMod val="145000"/>
                    </a:srgbClr>
                  </a:gs>
                  <a:gs pos="73000">
                    <a:srgbClr val="4F81BD">
                      <a:tint val="73000"/>
                      <a:satMod val="145000"/>
                    </a:srgbClr>
                  </a:gs>
                  <a:gs pos="100000">
                    <a:srgbClr val="4F81BD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  <a:p>
            <a:endParaRPr lang="pl-PL" sz="8600" b="1" cap="all" dirty="0">
              <a:ln w="6350">
                <a:noFill/>
              </a:ln>
              <a:gradFill>
                <a:gsLst>
                  <a:gs pos="0">
                    <a:srgbClr val="4F81BD">
                      <a:tint val="73000"/>
                      <a:satMod val="145000"/>
                    </a:srgbClr>
                  </a:gs>
                  <a:gs pos="73000">
                    <a:srgbClr val="4F81BD">
                      <a:tint val="73000"/>
                      <a:satMod val="145000"/>
                    </a:srgbClr>
                  </a:gs>
                  <a:gs pos="100000">
                    <a:srgbClr val="4F81BD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  <a:p>
            <a:r>
              <a:rPr lang="pl-PL" sz="9800" b="1" cap="all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GOOD</a:t>
            </a:r>
          </a:p>
          <a:p>
            <a:pPr algn="l"/>
            <a:endParaRPr lang="en-US" dirty="0"/>
          </a:p>
          <a:p>
            <a:pPr algn="l"/>
            <a:r>
              <a:rPr lang="pl-PL" sz="3600" i="1" dirty="0"/>
              <a:t>f</a:t>
            </a:r>
            <a:r>
              <a:rPr lang="en-US" sz="3600" i="1" dirty="0" err="1"/>
              <a:t>ine</a:t>
            </a:r>
            <a:r>
              <a:rPr lang="pl-PL" sz="3600" i="1" dirty="0"/>
              <a:t>		</a:t>
            </a:r>
            <a:r>
              <a:rPr lang="en-US" sz="3600" i="1" dirty="0"/>
              <a:t>well-behaved</a:t>
            </a:r>
            <a:r>
              <a:rPr lang="pl-PL" sz="3600" i="1" dirty="0"/>
              <a:t>		</a:t>
            </a:r>
            <a:r>
              <a:rPr lang="pl-PL" sz="3600" i="1" dirty="0" err="1"/>
              <a:t>proper</a:t>
            </a:r>
            <a:r>
              <a:rPr lang="pl-PL" sz="3600" i="1" dirty="0"/>
              <a:t>		</a:t>
            </a:r>
            <a:r>
              <a:rPr lang="pl-PL" sz="3600" i="1" dirty="0" err="1"/>
              <a:t>satisfactory</a:t>
            </a:r>
            <a:endParaRPr lang="en-US" sz="3600" i="1" dirty="0"/>
          </a:p>
          <a:p>
            <a:pPr algn="l"/>
            <a:r>
              <a:rPr lang="pl-PL" sz="3600" i="1" dirty="0"/>
              <a:t>o</a:t>
            </a:r>
            <a:r>
              <a:rPr lang="en-US" sz="3600" i="1" dirty="0" err="1"/>
              <a:t>bedient</a:t>
            </a:r>
            <a:r>
              <a:rPr lang="pl-PL" sz="3600" i="1" dirty="0"/>
              <a:t>	 	</a:t>
            </a:r>
            <a:r>
              <a:rPr lang="pl-PL" sz="3600" i="1" dirty="0" err="1"/>
              <a:t>proficient</a:t>
            </a:r>
            <a:r>
              <a:rPr lang="pl-PL" sz="3600" i="1" dirty="0"/>
              <a:t>		</a:t>
            </a:r>
            <a:r>
              <a:rPr lang="pl-PL" sz="3600" i="1" dirty="0" err="1"/>
              <a:t>beneficial</a:t>
            </a:r>
            <a:r>
              <a:rPr lang="pl-PL" sz="3600" i="1" dirty="0"/>
              <a:t>	</a:t>
            </a:r>
            <a:r>
              <a:rPr lang="pl-PL" sz="3600" i="1" dirty="0" err="1"/>
              <a:t>true</a:t>
            </a:r>
            <a:endParaRPr lang="en-US" sz="3600" i="1" dirty="0"/>
          </a:p>
          <a:p>
            <a:pPr algn="l"/>
            <a:r>
              <a:rPr lang="pl-PL" sz="3600" i="1" dirty="0"/>
              <a:t>k</a:t>
            </a:r>
            <a:r>
              <a:rPr lang="en-US" sz="3600" i="1" dirty="0" err="1"/>
              <a:t>ind</a:t>
            </a:r>
            <a:r>
              <a:rPr lang="pl-PL" sz="3600" i="1" dirty="0"/>
              <a:t>		</a:t>
            </a:r>
            <a:r>
              <a:rPr lang="pl-PL" sz="3600" i="1" dirty="0" err="1"/>
              <a:t>positive</a:t>
            </a:r>
            <a:r>
              <a:rPr lang="pl-PL" sz="3600" i="1" dirty="0"/>
              <a:t>			</a:t>
            </a:r>
            <a:r>
              <a:rPr lang="pl-PL" sz="3600" i="1" dirty="0" err="1"/>
              <a:t>adequate</a:t>
            </a:r>
            <a:r>
              <a:rPr lang="pl-PL" sz="3600" i="1" dirty="0"/>
              <a:t>		</a:t>
            </a:r>
            <a:r>
              <a:rPr lang="pl-PL" sz="3600" i="1" dirty="0" err="1"/>
              <a:t>valid</a:t>
            </a:r>
            <a:endParaRPr lang="en-US" sz="3600" i="1" dirty="0"/>
          </a:p>
          <a:p>
            <a:pPr algn="l"/>
            <a:r>
              <a:rPr lang="pl-PL" sz="3600" i="1" dirty="0"/>
              <a:t>c</a:t>
            </a:r>
            <a:r>
              <a:rPr lang="en-US" sz="3600" i="1" dirty="0" err="1"/>
              <a:t>heerful</a:t>
            </a:r>
            <a:r>
              <a:rPr lang="pl-PL" sz="3600" i="1" dirty="0"/>
              <a:t>		</a:t>
            </a:r>
            <a:r>
              <a:rPr lang="pl-PL" sz="3600" i="1" dirty="0" err="1"/>
              <a:t>right</a:t>
            </a:r>
            <a:r>
              <a:rPr lang="pl-PL" sz="3600" i="1" dirty="0"/>
              <a:t>			</a:t>
            </a:r>
            <a:r>
              <a:rPr lang="pl-PL" sz="3600" i="1" dirty="0" err="1"/>
              <a:t>convenient</a:t>
            </a:r>
            <a:r>
              <a:rPr lang="pl-PL" sz="3600" i="1" dirty="0"/>
              <a:t>	</a:t>
            </a:r>
            <a:r>
              <a:rPr lang="pl-PL" sz="3600" i="1" dirty="0" err="1"/>
              <a:t>superb</a:t>
            </a:r>
            <a:endParaRPr lang="pl-PL" sz="3600" i="1" dirty="0"/>
          </a:p>
          <a:p>
            <a:pPr algn="l"/>
            <a:r>
              <a:rPr lang="en-US" sz="3600" i="1" dirty="0"/>
              <a:t>acceptable </a:t>
            </a:r>
            <a:r>
              <a:rPr lang="pl-PL" sz="3600" i="1" dirty="0"/>
              <a:t>	</a:t>
            </a:r>
            <a:r>
              <a:rPr lang="en-US" sz="3600" i="1" dirty="0"/>
              <a:t>excellent </a:t>
            </a:r>
            <a:r>
              <a:rPr lang="pl-PL" sz="3600" i="1" dirty="0"/>
              <a:t>		</a:t>
            </a:r>
            <a:r>
              <a:rPr lang="en-US" sz="3600" i="1" dirty="0"/>
              <a:t>favorable </a:t>
            </a:r>
            <a:r>
              <a:rPr lang="pl-PL" sz="3600" i="1" dirty="0"/>
              <a:t>	</a:t>
            </a:r>
            <a:r>
              <a:rPr lang="en-US" sz="3600" i="1" dirty="0"/>
              <a:t>great </a:t>
            </a:r>
            <a:endParaRPr lang="pl-PL" sz="3600" i="1" dirty="0"/>
          </a:p>
          <a:p>
            <a:pPr algn="l"/>
            <a:r>
              <a:rPr lang="en-US" sz="3600" i="1" dirty="0"/>
              <a:t>marvelous </a:t>
            </a:r>
            <a:r>
              <a:rPr lang="pl-PL" sz="3600" i="1" dirty="0"/>
              <a:t>	</a:t>
            </a:r>
            <a:r>
              <a:rPr lang="en-US" sz="3600" i="1" dirty="0"/>
              <a:t>positive </a:t>
            </a:r>
            <a:r>
              <a:rPr lang="pl-PL" sz="3600" i="1" dirty="0"/>
              <a:t>			</a:t>
            </a:r>
            <a:r>
              <a:rPr lang="en-US" sz="3600" i="1" dirty="0"/>
              <a:t>satisfying </a:t>
            </a:r>
            <a:r>
              <a:rPr lang="pl-PL" sz="3600" i="1" dirty="0"/>
              <a:t>	</a:t>
            </a:r>
            <a:r>
              <a:rPr lang="pl-PL" dirty="0"/>
              <a:t>					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88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dirty="0">
                <a:latin typeface="+mn-lt"/>
              </a:rPr>
              <a:t>BAD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i="1" dirty="0"/>
              <a:t>atrocious </a:t>
            </a:r>
            <a:r>
              <a:rPr lang="pl-PL" i="1" dirty="0"/>
              <a:t>		</a:t>
            </a:r>
            <a:r>
              <a:rPr lang="en-US" i="1" dirty="0"/>
              <a:t>awful </a:t>
            </a:r>
            <a:r>
              <a:rPr lang="pl-PL" i="1" dirty="0"/>
              <a:t>		</a:t>
            </a:r>
            <a:r>
              <a:rPr lang="en-US" i="1" dirty="0"/>
              <a:t>cheap </a:t>
            </a:r>
            <a:r>
              <a:rPr lang="pl-PL" i="1" dirty="0"/>
              <a:t>		</a:t>
            </a:r>
            <a:r>
              <a:rPr lang="en-US" i="1" dirty="0"/>
              <a:t>crummy </a:t>
            </a:r>
            <a:endParaRPr lang="pl-PL" i="1" dirty="0"/>
          </a:p>
          <a:p>
            <a:pPr marL="137160" indent="0">
              <a:buNone/>
            </a:pPr>
            <a:r>
              <a:rPr lang="en-US" i="1" dirty="0"/>
              <a:t>dreadful </a:t>
            </a:r>
            <a:r>
              <a:rPr lang="pl-PL" i="1" dirty="0"/>
              <a:t>		</a:t>
            </a:r>
            <a:r>
              <a:rPr lang="en-US" i="1" dirty="0"/>
              <a:t>poor </a:t>
            </a:r>
            <a:r>
              <a:rPr lang="pl-PL" i="1" dirty="0"/>
              <a:t>		</a:t>
            </a:r>
            <a:r>
              <a:rPr lang="en-US" i="1" dirty="0"/>
              <a:t>rough </a:t>
            </a:r>
            <a:r>
              <a:rPr lang="pl-PL" i="1" dirty="0"/>
              <a:t>	</a:t>
            </a:r>
            <a:r>
              <a:rPr lang="en-US" i="1" dirty="0"/>
              <a:t>sad </a:t>
            </a:r>
            <a:endParaRPr lang="pl-PL" i="1" dirty="0"/>
          </a:p>
          <a:p>
            <a:pPr marL="137160" indent="0">
              <a:buNone/>
            </a:pPr>
            <a:r>
              <a:rPr lang="en-US" i="1" dirty="0"/>
              <a:t>unacceptable</a:t>
            </a:r>
            <a:endParaRPr lang="pl-PL" i="1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900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latin typeface="+mn-lt"/>
              </a:rPr>
              <a:t>VERB MATCHING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l-PL" b="1" dirty="0" smtClean="0"/>
              <a:t>DO</a:t>
            </a:r>
          </a:p>
          <a:p>
            <a:pPr>
              <a:buFont typeface="Courier New" panose="02070309020205020404" pitchFamily="49" charset="0"/>
              <a:buChar char="o"/>
            </a:pPr>
            <a:endParaRPr lang="pl-PL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 smtClean="0"/>
              <a:t>Homework</a:t>
            </a:r>
            <a:r>
              <a:rPr lang="pl-PL" sz="2000" dirty="0" smtClean="0"/>
              <a:t>		</a:t>
            </a:r>
            <a:r>
              <a:rPr lang="pl-PL" sz="2000" dirty="0"/>
              <a:t>	the </a:t>
            </a:r>
            <a:r>
              <a:rPr lang="pl-PL" sz="2000" dirty="0" err="1" smtClean="0"/>
              <a:t>laundry</a:t>
            </a:r>
            <a:r>
              <a:rPr lang="pl-PL" sz="2000" dirty="0" smtClean="0"/>
              <a:t>		</a:t>
            </a:r>
            <a:r>
              <a:rPr lang="pl-PL" sz="2000" dirty="0" err="1" smtClean="0"/>
              <a:t>nothing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/>
              <a:t>Housework</a:t>
            </a:r>
            <a:r>
              <a:rPr lang="pl-PL" sz="2000" dirty="0"/>
              <a:t>	</a:t>
            </a:r>
            <a:r>
              <a:rPr lang="pl-PL" sz="2000" dirty="0" smtClean="0"/>
              <a:t>		puzzle</a:t>
            </a:r>
            <a:r>
              <a:rPr lang="pl-PL" sz="2000" dirty="0"/>
              <a:t>	</a:t>
            </a:r>
            <a:r>
              <a:rPr lang="pl-PL" sz="2000" dirty="0" smtClean="0"/>
              <a:t>		</a:t>
            </a:r>
            <a:r>
              <a:rPr lang="pl-PL" sz="2000" dirty="0" err="1" smtClean="0"/>
              <a:t>your</a:t>
            </a:r>
            <a:r>
              <a:rPr lang="pl-PL" sz="2000" dirty="0" smtClean="0"/>
              <a:t> </a:t>
            </a:r>
            <a:r>
              <a:rPr lang="pl-PL" sz="2000" dirty="0" err="1" smtClean="0"/>
              <a:t>best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/>
              <a:t>Exercise</a:t>
            </a:r>
            <a:r>
              <a:rPr lang="pl-PL" sz="2000" dirty="0"/>
              <a:t>		</a:t>
            </a:r>
            <a:r>
              <a:rPr lang="pl-PL" sz="2000" dirty="0" smtClean="0"/>
              <a:t>	</a:t>
            </a:r>
            <a:r>
              <a:rPr lang="pl-PL" sz="2000" dirty="0" err="1" smtClean="0"/>
              <a:t>your</a:t>
            </a:r>
            <a:r>
              <a:rPr lang="pl-PL" sz="2000" dirty="0" smtClean="0"/>
              <a:t> </a:t>
            </a:r>
            <a:r>
              <a:rPr lang="pl-PL" sz="2000" dirty="0" err="1" smtClean="0"/>
              <a:t>job</a:t>
            </a:r>
            <a:r>
              <a:rPr lang="pl-PL" sz="2000" dirty="0" smtClean="0"/>
              <a:t>			business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Joga		</a:t>
            </a:r>
            <a:r>
              <a:rPr lang="pl-PL" sz="2000" dirty="0" smtClean="0"/>
              <a:t>	the </a:t>
            </a:r>
            <a:r>
              <a:rPr lang="pl-PL" sz="2000" dirty="0" err="1" smtClean="0"/>
              <a:t>washing</a:t>
            </a:r>
            <a:r>
              <a:rPr lang="pl-PL" sz="2000" dirty="0" smtClean="0"/>
              <a:t>		the </a:t>
            </a:r>
            <a:r>
              <a:rPr lang="pl-PL" sz="2000" dirty="0" err="1" smtClean="0"/>
              <a:t>cleaning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Jogging		</a:t>
            </a:r>
            <a:r>
              <a:rPr lang="pl-PL" sz="2000" dirty="0" smtClean="0"/>
              <a:t>	the </a:t>
            </a:r>
            <a:r>
              <a:rPr lang="pl-PL" sz="2000" dirty="0" err="1" smtClean="0"/>
              <a:t>washing-up</a:t>
            </a:r>
            <a:r>
              <a:rPr lang="pl-PL" sz="2000" dirty="0" smtClean="0"/>
              <a:t>		</a:t>
            </a:r>
            <a:r>
              <a:rPr lang="pl-PL" sz="2000" dirty="0" err="1" smtClean="0"/>
              <a:t>research</a:t>
            </a:r>
            <a:endParaRPr lang="pl-PL" sz="2000" dirty="0" smtClean="0"/>
          </a:p>
          <a:p>
            <a:pPr>
              <a:buFont typeface="Wingdings" panose="05000000000000000000" pitchFamily="2" charset="2"/>
              <a:buChar char="ü"/>
            </a:pPr>
            <a:endParaRPr lang="pl-PL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pl-PL" b="1" dirty="0" smtClean="0"/>
              <a:t>MAKE</a:t>
            </a:r>
          </a:p>
          <a:p>
            <a:pPr>
              <a:buFont typeface="Courier New" panose="02070309020205020404" pitchFamily="49" charset="0"/>
              <a:buChar char="o"/>
            </a:pPr>
            <a:endParaRPr lang="pl-PL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The </a:t>
            </a:r>
            <a:r>
              <a:rPr lang="pl-PL" sz="2000" dirty="0" err="1"/>
              <a:t>bed</a:t>
            </a:r>
            <a:r>
              <a:rPr lang="pl-PL" sz="2000" dirty="0"/>
              <a:t>		</a:t>
            </a:r>
            <a:r>
              <a:rPr lang="pl-PL" sz="2000" dirty="0" smtClean="0"/>
              <a:t>	a </a:t>
            </a:r>
            <a:r>
              <a:rPr lang="pl-PL" sz="2000" dirty="0" err="1" smtClean="0"/>
              <a:t>wish</a:t>
            </a:r>
            <a:r>
              <a:rPr lang="pl-PL" sz="2000" dirty="0" smtClean="0"/>
              <a:t>			</a:t>
            </a:r>
            <a:r>
              <a:rPr lang="pl-PL" sz="2000" dirty="0" err="1" smtClean="0"/>
              <a:t>progress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cup</a:t>
            </a:r>
            <a:r>
              <a:rPr lang="pl-PL" sz="2000" dirty="0" smtClean="0"/>
              <a:t> of </a:t>
            </a:r>
            <a:r>
              <a:rPr lang="pl-PL" sz="2000" dirty="0" err="1" smtClean="0"/>
              <a:t>tea</a:t>
            </a:r>
            <a:r>
              <a:rPr lang="pl-PL" sz="2000" dirty="0" smtClean="0"/>
              <a:t>/</a:t>
            </a:r>
            <a:r>
              <a:rPr lang="pl-PL" sz="2000" dirty="0" err="1" smtClean="0"/>
              <a:t>coffee</a:t>
            </a:r>
            <a:r>
              <a:rPr lang="pl-PL" sz="2000" dirty="0"/>
              <a:t>	</a:t>
            </a:r>
            <a:r>
              <a:rPr lang="pl-PL" sz="2000" dirty="0" smtClean="0"/>
              <a:t>	a </a:t>
            </a:r>
            <a:r>
              <a:rPr lang="pl-PL" sz="2000" dirty="0" err="1" smtClean="0"/>
              <a:t>difference</a:t>
            </a:r>
            <a:r>
              <a:rPr lang="pl-PL" sz="2000" dirty="0" smtClean="0"/>
              <a:t>		a </a:t>
            </a:r>
            <a:r>
              <a:rPr lang="pl-PL" sz="2000" dirty="0" err="1" smtClean="0"/>
              <a:t>promise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The </a:t>
            </a:r>
            <a:r>
              <a:rPr lang="pl-PL" sz="2000" dirty="0" smtClean="0"/>
              <a:t>dinner			a </a:t>
            </a:r>
            <a:r>
              <a:rPr lang="pl-PL" sz="2000" dirty="0" err="1" smtClean="0"/>
              <a:t>mistake</a:t>
            </a:r>
            <a:r>
              <a:rPr lang="pl-PL" sz="2000" dirty="0" smtClean="0"/>
              <a:t>		</a:t>
            </a:r>
            <a:r>
              <a:rPr lang="pl-PL" sz="2000" dirty="0" err="1" smtClean="0"/>
              <a:t>sense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cake</a:t>
            </a:r>
            <a:r>
              <a:rPr lang="pl-PL" sz="2000" dirty="0" smtClean="0"/>
              <a:t>/pizza		a </a:t>
            </a:r>
            <a:r>
              <a:rPr lang="pl-PL" sz="2000" dirty="0" err="1" smtClean="0"/>
              <a:t>living</a:t>
            </a:r>
            <a:r>
              <a:rPr lang="pl-PL" sz="2000" dirty="0" smtClean="0"/>
              <a:t>			</a:t>
            </a:r>
            <a:r>
              <a:rPr lang="pl-PL" sz="2000" dirty="0" err="1" smtClean="0"/>
              <a:t>friends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 smtClean="0"/>
              <a:t>Plans</a:t>
            </a:r>
            <a:r>
              <a:rPr lang="pl-PL" sz="2000" dirty="0" smtClean="0"/>
              <a:t>			a </a:t>
            </a:r>
            <a:r>
              <a:rPr lang="pl-PL" sz="2000" dirty="0" err="1" smtClean="0"/>
              <a:t>fortune</a:t>
            </a:r>
            <a:r>
              <a:rPr lang="pl-PL" sz="2000" dirty="0" smtClean="0"/>
              <a:t>		</a:t>
            </a:r>
            <a:r>
              <a:rPr lang="pl-PL" sz="2000" dirty="0" err="1" smtClean="0"/>
              <a:t>sure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8688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976664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pl-PL" b="1" dirty="0" smtClean="0"/>
              <a:t>TAKE</a:t>
            </a:r>
            <a:endParaRPr lang="pl-PL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/>
              <a:t>photo</a:t>
            </a:r>
            <a:r>
              <a:rPr lang="pl-PL" sz="2000" dirty="0"/>
              <a:t>/</a:t>
            </a:r>
            <a:r>
              <a:rPr lang="pl-PL" sz="2000" dirty="0" err="1"/>
              <a:t>picture</a:t>
            </a:r>
            <a:r>
              <a:rPr lang="pl-PL" sz="2000" dirty="0"/>
              <a:t>		a taxi/</a:t>
            </a:r>
            <a:r>
              <a:rPr lang="pl-PL" sz="2000" dirty="0" err="1"/>
              <a:t>bus</a:t>
            </a:r>
            <a:r>
              <a:rPr lang="pl-PL" sz="2000" dirty="0"/>
              <a:t>/tram/</a:t>
            </a:r>
            <a:r>
              <a:rPr lang="pl-PL" sz="2000" dirty="0" err="1"/>
              <a:t>train</a:t>
            </a:r>
            <a:r>
              <a:rPr lang="pl-PL" sz="2000" dirty="0"/>
              <a:t>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Notes			a </a:t>
            </a:r>
            <a:r>
              <a:rPr lang="pl-PL" sz="2000" dirty="0" err="1"/>
              <a:t>look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/>
              <a:t>break</a:t>
            </a:r>
            <a:r>
              <a:rPr lang="pl-PL" sz="2000" dirty="0"/>
              <a:t>			</a:t>
            </a:r>
            <a:r>
              <a:rPr lang="pl-PL" sz="2000" dirty="0" smtClean="0"/>
              <a:t>part in </a:t>
            </a:r>
            <a:r>
              <a:rPr lang="pl-PL" sz="2000" dirty="0" err="1" smtClean="0"/>
              <a:t>sth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bath</a:t>
            </a:r>
            <a:r>
              <a:rPr lang="pl-PL" sz="2000" dirty="0" smtClean="0"/>
              <a:t>/</a:t>
            </a:r>
            <a:r>
              <a:rPr lang="pl-PL" sz="2000" dirty="0" err="1" smtClean="0"/>
              <a:t>shower</a:t>
            </a:r>
            <a:r>
              <a:rPr lang="pl-PL" sz="2000" dirty="0" smtClean="0"/>
              <a:t>		</a:t>
            </a:r>
            <a:r>
              <a:rPr lang="pl-PL" sz="2000" dirty="0" err="1" smtClean="0"/>
              <a:t>time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rest</a:t>
            </a:r>
            <a:r>
              <a:rPr lang="pl-PL" sz="2000" dirty="0" smtClean="0"/>
              <a:t>			a </a:t>
            </a:r>
            <a:r>
              <a:rPr lang="pl-PL" sz="2000" dirty="0" err="1" smtClean="0"/>
              <a:t>look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endParaRPr lang="pl-PL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pl-PL" b="1" dirty="0" smtClean="0"/>
              <a:t>HAVE</a:t>
            </a:r>
            <a:endParaRPr lang="pl-PL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bath</a:t>
            </a:r>
            <a:r>
              <a:rPr lang="pl-PL" sz="2000" dirty="0" smtClean="0"/>
              <a:t>/</a:t>
            </a:r>
            <a:r>
              <a:rPr lang="pl-PL" sz="2000" dirty="0" err="1" smtClean="0"/>
              <a:t>shower</a:t>
            </a:r>
            <a:r>
              <a:rPr lang="pl-PL" sz="2000" dirty="0" smtClean="0"/>
              <a:t>		</a:t>
            </a:r>
            <a:r>
              <a:rPr lang="pl-PL" sz="2000" dirty="0" err="1" smtClean="0"/>
              <a:t>an</a:t>
            </a:r>
            <a:r>
              <a:rPr lang="pl-PL" sz="2000" dirty="0" smtClean="0"/>
              <a:t> argument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smtClean="0"/>
              <a:t>problem			a </a:t>
            </a:r>
            <a:r>
              <a:rPr lang="pl-PL" sz="2000" dirty="0" err="1" smtClean="0"/>
              <a:t>swim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Fun/ a </a:t>
            </a:r>
            <a:r>
              <a:rPr lang="pl-PL" sz="2000" dirty="0" err="1"/>
              <a:t>good</a:t>
            </a:r>
            <a:r>
              <a:rPr lang="pl-PL" sz="2000" dirty="0"/>
              <a:t> </a:t>
            </a:r>
            <a:r>
              <a:rPr lang="pl-PL" sz="2000" dirty="0" err="1" smtClean="0"/>
              <a:t>time</a:t>
            </a:r>
            <a:r>
              <a:rPr lang="pl-PL" sz="2000" dirty="0" smtClean="0"/>
              <a:t>		a baby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 smtClean="0"/>
              <a:t>Breakfast</a:t>
            </a:r>
            <a:r>
              <a:rPr lang="pl-PL" sz="2000" dirty="0" smtClean="0"/>
              <a:t>/Lunch/dinner	</a:t>
            </a:r>
            <a:r>
              <a:rPr lang="pl-PL" sz="2000" dirty="0" err="1" smtClean="0"/>
              <a:t>sth</a:t>
            </a:r>
            <a:r>
              <a:rPr lang="pl-PL" sz="2000" dirty="0" smtClean="0"/>
              <a:t> for </a:t>
            </a:r>
            <a:r>
              <a:rPr lang="pl-PL" sz="2000" dirty="0" err="1" smtClean="0"/>
              <a:t>breakfast</a:t>
            </a:r>
            <a:r>
              <a:rPr lang="pl-PL" sz="2000" dirty="0" smtClean="0"/>
              <a:t>/lunch/dinner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661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04664"/>
            <a:ext cx="8507288" cy="5904696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l-PL" b="1" dirty="0"/>
              <a:t>GO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/>
              <a:t>Dancing		to </a:t>
            </a:r>
            <a:r>
              <a:rPr lang="pl-PL" sz="2200" dirty="0" err="1" smtClean="0"/>
              <a:t>work</a:t>
            </a:r>
            <a:r>
              <a:rPr lang="pl-PL" sz="2200" dirty="0" smtClean="0"/>
              <a:t>/</a:t>
            </a:r>
            <a:r>
              <a:rPr lang="pl-PL" sz="2200" dirty="0" err="1" smtClean="0"/>
              <a:t>school</a:t>
            </a:r>
            <a:r>
              <a:rPr lang="pl-PL" sz="2200" dirty="0" smtClean="0"/>
              <a:t>/ 	</a:t>
            </a:r>
            <a:r>
              <a:rPr lang="pl-PL" sz="2200" dirty="0" err="1" smtClean="0"/>
              <a:t>skiing</a:t>
            </a:r>
            <a:endParaRPr lang="pl-PL" sz="22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err="1" smtClean="0"/>
              <a:t>Swimming</a:t>
            </a:r>
            <a:r>
              <a:rPr lang="pl-PL" sz="2200" dirty="0" smtClean="0"/>
              <a:t>	on a </a:t>
            </a:r>
            <a:r>
              <a:rPr lang="pl-PL" sz="2200" dirty="0" err="1" smtClean="0"/>
              <a:t>trip</a:t>
            </a:r>
            <a:r>
              <a:rPr lang="pl-PL" sz="2200" dirty="0" smtClean="0"/>
              <a:t>		skating</a:t>
            </a:r>
            <a:endParaRPr lang="pl-PL" sz="22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err="1" smtClean="0"/>
              <a:t>Running</a:t>
            </a:r>
            <a:r>
              <a:rPr lang="pl-PL" sz="2200" dirty="0" smtClean="0"/>
              <a:t>		</a:t>
            </a:r>
            <a:r>
              <a:rPr lang="pl-PL" sz="2200" dirty="0" err="1" smtClean="0"/>
              <a:t>fishing</a:t>
            </a:r>
            <a:r>
              <a:rPr lang="pl-PL" sz="2200" dirty="0" smtClean="0"/>
              <a:t>			</a:t>
            </a:r>
            <a:r>
              <a:rPr lang="pl-PL" sz="2200" dirty="0" err="1" smtClean="0"/>
              <a:t>biking</a:t>
            </a:r>
            <a:endParaRPr lang="pl-PL" sz="22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err="1" smtClean="0"/>
              <a:t>Abroad</a:t>
            </a:r>
            <a:r>
              <a:rPr lang="pl-PL" sz="2200" dirty="0" smtClean="0"/>
              <a:t>		bowling		for a walk / for a run</a:t>
            </a:r>
            <a:endParaRPr lang="pl-PL" sz="22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err="1" smtClean="0"/>
              <a:t>Crazy</a:t>
            </a:r>
            <a:r>
              <a:rPr lang="pl-PL" sz="2200" dirty="0" smtClean="0"/>
              <a:t>		shopping</a:t>
            </a:r>
            <a:endParaRPr lang="pl-PL" sz="2200" dirty="0"/>
          </a:p>
          <a:p>
            <a:pPr marL="137160" indent="0">
              <a:buNone/>
            </a:pPr>
            <a:endParaRPr lang="pl-PL" dirty="0"/>
          </a:p>
          <a:p>
            <a:pPr>
              <a:buFont typeface="Courier New" panose="02070309020205020404" pitchFamily="49" charset="0"/>
              <a:buChar char="o"/>
            </a:pPr>
            <a:r>
              <a:rPr lang="pl-PL" b="1" dirty="0"/>
              <a:t>GET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/>
              <a:t>A </a:t>
            </a:r>
            <a:r>
              <a:rPr lang="pl-PL" sz="2000" dirty="0" err="1" smtClean="0"/>
              <a:t>job</a:t>
            </a:r>
            <a:r>
              <a:rPr lang="pl-PL" sz="2000" dirty="0" smtClean="0"/>
              <a:t>		</a:t>
            </a:r>
            <a:r>
              <a:rPr lang="pl-PL" sz="2000" dirty="0" err="1" smtClean="0"/>
              <a:t>cold</a:t>
            </a:r>
            <a:r>
              <a:rPr lang="pl-PL" sz="2000" dirty="0" smtClean="0"/>
              <a:t>/hot		in </a:t>
            </a:r>
            <a:r>
              <a:rPr lang="pl-PL" sz="2000" dirty="0" err="1" smtClean="0"/>
              <a:t>touch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 smtClean="0"/>
              <a:t>Married</a:t>
            </a:r>
            <a:r>
              <a:rPr lang="pl-PL" sz="2000" dirty="0" smtClean="0"/>
              <a:t>		</a:t>
            </a:r>
            <a:r>
              <a:rPr lang="pl-PL" sz="2000" dirty="0" err="1" smtClean="0"/>
              <a:t>dark</a:t>
            </a:r>
            <a:r>
              <a:rPr lang="pl-PL" sz="2000" dirty="0" smtClean="0"/>
              <a:t>			</a:t>
            </a:r>
            <a:r>
              <a:rPr lang="pl-PL" sz="2000" dirty="0" err="1" smtClean="0"/>
              <a:t>dressed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/>
              <a:t>Home		a </a:t>
            </a:r>
            <a:r>
              <a:rPr lang="pl-PL" sz="2000" dirty="0" err="1" smtClean="0"/>
              <a:t>grip</a:t>
            </a:r>
            <a:r>
              <a:rPr lang="pl-PL" sz="2000" dirty="0" smtClean="0"/>
              <a:t>			</a:t>
            </a:r>
            <a:r>
              <a:rPr lang="pl-PL" sz="2000" dirty="0" err="1" smtClean="0"/>
              <a:t>sick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/>
              <a:t>Lost		out of </a:t>
            </a:r>
            <a:r>
              <a:rPr lang="pl-PL" sz="2000" dirty="0" err="1" smtClean="0"/>
              <a:t>hand</a:t>
            </a:r>
            <a:r>
              <a:rPr lang="pl-PL" sz="2000" dirty="0" smtClean="0"/>
              <a:t>		</a:t>
            </a:r>
            <a:r>
              <a:rPr lang="pl-PL" sz="2000" dirty="0" err="1" smtClean="0"/>
              <a:t>better</a:t>
            </a:r>
            <a:endParaRPr lang="pl-PL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err="1" smtClean="0"/>
              <a:t>Angry</a:t>
            </a:r>
            <a:r>
              <a:rPr lang="pl-PL" sz="2000" dirty="0" smtClean="0"/>
              <a:t>		</a:t>
            </a:r>
            <a:r>
              <a:rPr lang="pl-PL" sz="2000" dirty="0" err="1" smtClean="0"/>
              <a:t>rid</a:t>
            </a:r>
            <a:r>
              <a:rPr lang="pl-PL" sz="2000" dirty="0" smtClean="0"/>
              <a:t> of			</a:t>
            </a:r>
            <a:r>
              <a:rPr lang="pl-PL" sz="2000" dirty="0" err="1" smtClean="0"/>
              <a:t>into</a:t>
            </a:r>
            <a:r>
              <a:rPr lang="pl-PL" sz="2000" dirty="0" smtClean="0"/>
              <a:t>/out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1344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l-PL" sz="4800" dirty="0" smtClean="0">
                <a:latin typeface="+mn-lt"/>
              </a:rPr>
              <a:t>WORD FORMATION</a:t>
            </a:r>
            <a:endParaRPr lang="pl-PL" sz="4800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pl-PL" b="1" dirty="0" smtClean="0"/>
              <a:t>VERB	</a:t>
            </a:r>
            <a:r>
              <a:rPr lang="pl-PL" b="1" dirty="0" smtClean="0"/>
              <a:t>	NOUN</a:t>
            </a:r>
            <a:r>
              <a:rPr lang="pl-PL" b="1" dirty="0" smtClean="0"/>
              <a:t>		ADJECTIVE</a:t>
            </a:r>
            <a:r>
              <a:rPr lang="pl-PL" dirty="0" smtClean="0"/>
              <a:t>	</a:t>
            </a:r>
            <a:endParaRPr lang="pl-PL" dirty="0" smtClean="0"/>
          </a:p>
          <a:p>
            <a:pPr marL="137160" indent="0">
              <a:buNone/>
            </a:pPr>
            <a:endParaRPr lang="pl-PL" dirty="0" smtClean="0"/>
          </a:p>
          <a:p>
            <a:pPr marL="137160" indent="0">
              <a:buNone/>
            </a:pPr>
            <a:r>
              <a:rPr lang="pl-PL" sz="2400" dirty="0" err="1" smtClean="0"/>
              <a:t>Educate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education</a:t>
            </a:r>
            <a:r>
              <a:rPr lang="pl-PL" sz="2400" dirty="0" smtClean="0"/>
              <a:t>	</a:t>
            </a:r>
            <a:r>
              <a:rPr lang="pl-PL" sz="2400" dirty="0" err="1" smtClean="0"/>
              <a:t>educated</a:t>
            </a:r>
            <a:r>
              <a:rPr lang="pl-PL" sz="2400" dirty="0" smtClean="0"/>
              <a:t>/</a:t>
            </a:r>
            <a:r>
              <a:rPr lang="pl-PL" sz="2400" dirty="0" err="1" smtClean="0"/>
              <a:t>uneducated</a:t>
            </a:r>
            <a:r>
              <a:rPr lang="pl-PL" sz="2400" dirty="0" smtClean="0"/>
              <a:t>,  </a:t>
            </a:r>
            <a:r>
              <a:rPr lang="pl-PL" sz="2400" dirty="0" err="1" smtClean="0"/>
              <a:t>educational</a:t>
            </a:r>
            <a:endParaRPr lang="pl-PL" sz="2400" dirty="0"/>
          </a:p>
          <a:p>
            <a:pPr marL="137160" indent="0">
              <a:buNone/>
            </a:pPr>
            <a:r>
              <a:rPr lang="pl-PL" sz="2400" dirty="0" err="1" smtClean="0"/>
              <a:t>Agree</a:t>
            </a:r>
            <a:r>
              <a:rPr lang="pl-PL" sz="2400" dirty="0" smtClean="0"/>
              <a:t>		</a:t>
            </a:r>
            <a:r>
              <a:rPr lang="pl-PL" sz="2400" dirty="0" smtClean="0"/>
              <a:t>	</a:t>
            </a:r>
            <a:r>
              <a:rPr lang="pl-PL" sz="2400" dirty="0" err="1" smtClean="0"/>
              <a:t>agreement</a:t>
            </a:r>
            <a:r>
              <a:rPr lang="pl-PL" sz="2400" dirty="0" smtClean="0"/>
              <a:t>		</a:t>
            </a:r>
            <a:r>
              <a:rPr lang="pl-PL" sz="2400" dirty="0" err="1" smtClean="0"/>
              <a:t>agreeable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Originate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origin</a:t>
            </a:r>
            <a:r>
              <a:rPr lang="pl-PL" sz="2400" dirty="0" smtClean="0"/>
              <a:t>			</a:t>
            </a:r>
            <a:r>
              <a:rPr lang="pl-PL" sz="2400" dirty="0" err="1" smtClean="0"/>
              <a:t>original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Advise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advice</a:t>
            </a:r>
            <a:r>
              <a:rPr lang="pl-PL" sz="2400" dirty="0" smtClean="0"/>
              <a:t>/</a:t>
            </a:r>
            <a:r>
              <a:rPr lang="pl-PL" sz="2400" dirty="0" err="1" smtClean="0"/>
              <a:t>advisor</a:t>
            </a:r>
            <a:r>
              <a:rPr lang="pl-PL" sz="2400" dirty="0" smtClean="0"/>
              <a:t>		</a:t>
            </a:r>
            <a:r>
              <a:rPr lang="pl-PL" sz="2400" dirty="0" err="1" smtClean="0"/>
              <a:t>advisable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Imagine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imagination</a:t>
            </a:r>
            <a:r>
              <a:rPr lang="pl-PL" sz="2400" dirty="0" smtClean="0"/>
              <a:t>		</a:t>
            </a:r>
            <a:r>
              <a:rPr lang="pl-PL" sz="2400" dirty="0" err="1" smtClean="0"/>
              <a:t>imaginative</a:t>
            </a:r>
            <a:r>
              <a:rPr lang="pl-PL" sz="2400" dirty="0" smtClean="0"/>
              <a:t>/</a:t>
            </a:r>
            <a:r>
              <a:rPr lang="pl-PL" sz="2400" dirty="0" err="1" smtClean="0"/>
              <a:t>unimaginative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smtClean="0"/>
              <a:t>End		</a:t>
            </a:r>
            <a:r>
              <a:rPr lang="pl-PL" sz="2400" dirty="0" smtClean="0"/>
              <a:t>	end/</a:t>
            </a:r>
            <a:r>
              <a:rPr lang="pl-PL" sz="2400" dirty="0" err="1" smtClean="0"/>
              <a:t>ending</a:t>
            </a:r>
            <a:r>
              <a:rPr lang="pl-PL" sz="2400" dirty="0" smtClean="0"/>
              <a:t>		</a:t>
            </a:r>
            <a:r>
              <a:rPr lang="pl-PL" sz="2400" dirty="0" err="1" smtClean="0"/>
              <a:t>endless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Decribe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description</a:t>
            </a:r>
            <a:r>
              <a:rPr lang="pl-PL" sz="2400" dirty="0" smtClean="0"/>
              <a:t>		</a:t>
            </a:r>
            <a:r>
              <a:rPr lang="pl-PL" sz="2400" dirty="0" err="1" smtClean="0"/>
              <a:t>descriptive</a:t>
            </a:r>
            <a:endParaRPr lang="pl-PL" sz="2400" dirty="0"/>
          </a:p>
          <a:p>
            <a:pPr marL="137160" indent="0">
              <a:buNone/>
            </a:pPr>
            <a:r>
              <a:rPr lang="pl-PL" sz="2400" dirty="0" err="1" smtClean="0"/>
              <a:t>Marry</a:t>
            </a:r>
            <a:r>
              <a:rPr lang="pl-PL" sz="2400" dirty="0" smtClean="0"/>
              <a:t>		</a:t>
            </a:r>
            <a:r>
              <a:rPr lang="pl-PL" sz="2400" dirty="0" smtClean="0"/>
              <a:t>	</a:t>
            </a:r>
            <a:r>
              <a:rPr lang="pl-PL" sz="2400" dirty="0" err="1" smtClean="0"/>
              <a:t>marriage</a:t>
            </a:r>
            <a:r>
              <a:rPr lang="pl-PL" sz="2400" dirty="0" smtClean="0"/>
              <a:t>		</a:t>
            </a:r>
            <a:r>
              <a:rPr lang="pl-PL" sz="2400" dirty="0" err="1" smtClean="0"/>
              <a:t>married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Empower</a:t>
            </a:r>
            <a:r>
              <a:rPr lang="pl-PL" sz="2400" dirty="0" smtClean="0"/>
              <a:t>	</a:t>
            </a:r>
            <a:r>
              <a:rPr lang="pl-PL" sz="2400" dirty="0" smtClean="0"/>
              <a:t>	</a:t>
            </a:r>
            <a:r>
              <a:rPr lang="pl-PL" sz="2400" dirty="0" err="1" smtClean="0"/>
              <a:t>power</a:t>
            </a:r>
            <a:r>
              <a:rPr lang="pl-PL" sz="2400" dirty="0" smtClean="0"/>
              <a:t>			</a:t>
            </a:r>
            <a:r>
              <a:rPr lang="pl-PL" sz="2400" dirty="0" err="1" smtClean="0"/>
              <a:t>powerfull</a:t>
            </a:r>
            <a:r>
              <a:rPr lang="pl-PL" sz="2400" dirty="0" smtClean="0"/>
              <a:t>/</a:t>
            </a:r>
            <a:r>
              <a:rPr lang="pl-PL" sz="2400" dirty="0" err="1" smtClean="0"/>
              <a:t>powerless</a:t>
            </a:r>
            <a:endParaRPr lang="pl-PL" sz="2400" dirty="0"/>
          </a:p>
          <a:p>
            <a:pPr marL="137160" indent="0">
              <a:buNone/>
            </a:pPr>
            <a:r>
              <a:rPr lang="pl-PL" sz="2400" dirty="0" err="1" smtClean="0"/>
              <a:t>Rely</a:t>
            </a:r>
            <a:r>
              <a:rPr lang="pl-PL" sz="2400" dirty="0" smtClean="0"/>
              <a:t>		</a:t>
            </a:r>
            <a:r>
              <a:rPr lang="pl-PL" sz="2400" dirty="0" smtClean="0"/>
              <a:t>	</a:t>
            </a:r>
            <a:r>
              <a:rPr lang="pl-PL" sz="2400" dirty="0" err="1" smtClean="0"/>
              <a:t>reliablility</a:t>
            </a:r>
            <a:r>
              <a:rPr lang="pl-PL" sz="2400" dirty="0" smtClean="0"/>
              <a:t>		</a:t>
            </a:r>
            <a:r>
              <a:rPr lang="pl-PL" sz="2400" dirty="0" err="1" smtClean="0"/>
              <a:t>reliable</a:t>
            </a:r>
            <a:r>
              <a:rPr lang="pl-PL" sz="2400" dirty="0" smtClean="0"/>
              <a:t> / </a:t>
            </a:r>
            <a:r>
              <a:rPr lang="pl-PL" sz="2400" dirty="0" err="1" smtClean="0"/>
              <a:t>unreliable</a:t>
            </a:r>
            <a:endParaRPr lang="pl-PL" sz="2400" dirty="0" smtClean="0"/>
          </a:p>
          <a:p>
            <a:pPr marL="137160" indent="0">
              <a:buNone/>
            </a:pPr>
            <a:r>
              <a:rPr lang="pl-PL" sz="2400" dirty="0" err="1" smtClean="0"/>
              <a:t>Satisfy</a:t>
            </a:r>
            <a:r>
              <a:rPr lang="pl-PL" sz="2400" dirty="0" smtClean="0"/>
              <a:t>		</a:t>
            </a:r>
            <a:r>
              <a:rPr lang="pl-PL" sz="2400" dirty="0" smtClean="0"/>
              <a:t>	</a:t>
            </a:r>
            <a:r>
              <a:rPr lang="pl-PL" sz="2400" dirty="0" err="1" smtClean="0"/>
              <a:t>satisfaction</a:t>
            </a:r>
            <a:r>
              <a:rPr lang="pl-PL" sz="2400" dirty="0" smtClean="0"/>
              <a:t>/		</a:t>
            </a:r>
            <a:r>
              <a:rPr lang="pl-PL" sz="2400" dirty="0" err="1" smtClean="0"/>
              <a:t>satisfied</a:t>
            </a:r>
            <a:r>
              <a:rPr lang="pl-PL" sz="2400" dirty="0" smtClean="0"/>
              <a:t>/</a:t>
            </a:r>
            <a:r>
              <a:rPr lang="pl-PL" sz="2400" dirty="0" err="1" smtClean="0"/>
              <a:t>dissatisfied</a:t>
            </a:r>
            <a:r>
              <a:rPr lang="pl-PL" sz="2400" dirty="0" smtClean="0"/>
              <a:t>, </a:t>
            </a:r>
            <a:r>
              <a:rPr lang="pl-PL" sz="2400" dirty="0" smtClean="0"/>
              <a:t>				</a:t>
            </a:r>
            <a:r>
              <a:rPr lang="pl-PL" sz="2400" dirty="0" err="1" smtClean="0"/>
              <a:t>dissatisfaction</a:t>
            </a:r>
            <a:r>
              <a:rPr lang="pl-PL" sz="2400" dirty="0" smtClean="0"/>
              <a:t> </a:t>
            </a:r>
            <a:r>
              <a:rPr lang="pl-PL" sz="2400" dirty="0" smtClean="0"/>
              <a:t>		</a:t>
            </a:r>
            <a:r>
              <a:rPr lang="pl-PL" sz="2400" dirty="0" err="1" smtClean="0"/>
              <a:t>satisfactory</a:t>
            </a:r>
            <a:r>
              <a:rPr lang="pl-PL" sz="2400" dirty="0" smtClean="0"/>
              <a:t>/</a:t>
            </a:r>
            <a:r>
              <a:rPr lang="pl-PL" sz="2400" dirty="0" err="1" smtClean="0"/>
              <a:t>dissatisfactory</a:t>
            </a:r>
            <a:endParaRPr lang="pl-PL" sz="2400" dirty="0"/>
          </a:p>
          <a:p>
            <a:pPr marL="137160" indent="0">
              <a:buNone/>
            </a:pPr>
            <a:endParaRPr lang="pl-PL" sz="2400" dirty="0" smtClean="0"/>
          </a:p>
          <a:p>
            <a:pPr marL="137160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		</a:t>
            </a:r>
            <a:r>
              <a:rPr lang="pl-PL" dirty="0" smtClean="0"/>
              <a:t>… and </a:t>
            </a:r>
            <a:r>
              <a:rPr lang="pl-PL" dirty="0" err="1" smtClean="0"/>
              <a:t>many</a:t>
            </a:r>
            <a:r>
              <a:rPr lang="pl-PL" dirty="0" smtClean="0"/>
              <a:t>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 smtClean="0"/>
          </a:p>
          <a:p>
            <a:pPr marL="137160" indent="0">
              <a:buNone/>
            </a:pPr>
            <a:r>
              <a:rPr lang="pl-PL" dirty="0" smtClean="0"/>
              <a:t>	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2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Czasowniki złożone 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(</a:t>
            </a:r>
            <a:r>
              <a:rPr lang="pl-PL" dirty="0" err="1">
                <a:latin typeface="+mn-lt"/>
              </a:rPr>
              <a:t>phrasal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verbs</a:t>
            </a:r>
            <a:r>
              <a:rPr lang="pl-PL" dirty="0">
                <a:latin typeface="+mn-lt"/>
              </a:rPr>
              <a:t>)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pl-PL" dirty="0" smtClean="0"/>
              <a:t>Są to czasowniki, które składają się z czasownika głównego i przyimka/partykuły przysłówkowej, </a:t>
            </a:r>
            <a:r>
              <a:rPr lang="pl-PL" dirty="0" err="1" smtClean="0"/>
              <a:t>np</a:t>
            </a:r>
            <a:r>
              <a:rPr lang="pl-PL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 smtClean="0"/>
              <a:t>Break down </a:t>
            </a:r>
            <a:r>
              <a:rPr lang="pl-PL" sz="2000" dirty="0" smtClean="0"/>
              <a:t>– zepsuć się – </a:t>
            </a:r>
            <a:r>
              <a:rPr lang="pl-PL" sz="2000" i="1" dirty="0" err="1" smtClean="0"/>
              <a:t>Our</a:t>
            </a:r>
            <a:r>
              <a:rPr lang="pl-PL" sz="2000" i="1" dirty="0" smtClean="0"/>
              <a:t> car </a:t>
            </a:r>
            <a:r>
              <a:rPr lang="pl-PL" sz="2000" i="1" dirty="0" err="1" smtClean="0"/>
              <a:t>broke</a:t>
            </a:r>
            <a:r>
              <a:rPr lang="pl-PL" sz="2000" i="1" dirty="0" smtClean="0"/>
              <a:t> down in the </a:t>
            </a:r>
            <a:r>
              <a:rPr lang="pl-PL" sz="2000" i="1" dirty="0" err="1" smtClean="0"/>
              <a:t>middle</a:t>
            </a:r>
            <a:r>
              <a:rPr lang="pl-PL" sz="2000" i="1" dirty="0" smtClean="0"/>
              <a:t> of the </a:t>
            </a:r>
            <a:r>
              <a:rPr lang="pl-PL" sz="2000" i="1" dirty="0" err="1" smtClean="0"/>
              <a:t>road</a:t>
            </a:r>
            <a:r>
              <a:rPr lang="pl-PL" sz="2000" i="1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 smtClean="0"/>
              <a:t>Call off </a:t>
            </a:r>
            <a:r>
              <a:rPr lang="pl-PL" sz="2000" dirty="0" smtClean="0"/>
              <a:t>– odwołać </a:t>
            </a:r>
            <a:r>
              <a:rPr lang="pl-PL" sz="2000" i="1" dirty="0" smtClean="0"/>
              <a:t>– </a:t>
            </a:r>
            <a:r>
              <a:rPr lang="pl-PL" sz="2000" i="1" dirty="0" err="1" smtClean="0"/>
              <a:t>They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had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called</a:t>
            </a:r>
            <a:r>
              <a:rPr lang="pl-PL" sz="2000" i="1" dirty="0" smtClean="0"/>
              <a:t> off the </a:t>
            </a:r>
            <a:r>
              <a:rPr lang="pl-PL" sz="2000" i="1" dirty="0" err="1" smtClean="0"/>
              <a:t>lecture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just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before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students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came</a:t>
            </a:r>
            <a:r>
              <a:rPr lang="pl-PL" sz="2000" i="1" dirty="0" smtClean="0"/>
              <a:t> to the </a:t>
            </a:r>
            <a:r>
              <a:rPr lang="pl-PL" sz="2000" i="1" dirty="0" err="1" smtClean="0"/>
              <a:t>lecture</a:t>
            </a:r>
            <a:r>
              <a:rPr lang="pl-PL" sz="2000" i="1" dirty="0" smtClean="0"/>
              <a:t> hall.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 smtClean="0"/>
              <a:t>Do </a:t>
            </a:r>
            <a:r>
              <a:rPr lang="pl-PL" sz="2000" b="1" dirty="0" err="1" smtClean="0"/>
              <a:t>without</a:t>
            </a:r>
            <a:r>
              <a:rPr lang="pl-PL" sz="2000" b="1" dirty="0" smtClean="0"/>
              <a:t> </a:t>
            </a:r>
            <a:r>
              <a:rPr lang="pl-PL" sz="2000" dirty="0" smtClean="0"/>
              <a:t>– poradzić sobie </a:t>
            </a:r>
            <a:r>
              <a:rPr lang="pl-PL" sz="2000" i="1" dirty="0" smtClean="0"/>
              <a:t>– I </a:t>
            </a:r>
            <a:r>
              <a:rPr lang="pl-PL" sz="2000" i="1" dirty="0" err="1" smtClean="0"/>
              <a:t>can’t</a:t>
            </a:r>
            <a:r>
              <a:rPr lang="pl-PL" sz="2000" i="1" dirty="0" smtClean="0"/>
              <a:t> do </a:t>
            </a:r>
            <a:r>
              <a:rPr lang="pl-PL" sz="2000" i="1" dirty="0" err="1" smtClean="0"/>
              <a:t>without</a:t>
            </a:r>
            <a:r>
              <a:rPr lang="pl-PL" sz="2000" i="1" dirty="0" smtClean="0"/>
              <a:t> a </a:t>
            </a:r>
            <a:r>
              <a:rPr lang="pl-PL" sz="2000" i="1" dirty="0" err="1" smtClean="0"/>
              <a:t>cup</a:t>
            </a:r>
            <a:r>
              <a:rPr lang="pl-PL" sz="2000" i="1" dirty="0" smtClean="0"/>
              <a:t> of </a:t>
            </a:r>
            <a:r>
              <a:rPr lang="pl-PL" sz="2000" i="1" dirty="0" err="1" smtClean="0"/>
              <a:t>strong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coffee</a:t>
            </a:r>
            <a:r>
              <a:rPr lang="pl-PL" sz="2000" i="1" dirty="0" smtClean="0"/>
              <a:t> in the </a:t>
            </a:r>
            <a:r>
              <a:rPr lang="pl-PL" sz="2000" i="1" dirty="0" err="1" smtClean="0"/>
              <a:t>morning</a:t>
            </a:r>
            <a:r>
              <a:rPr lang="pl-PL" sz="2000" i="1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 err="1" smtClean="0"/>
              <a:t>Look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up</a:t>
            </a:r>
            <a:r>
              <a:rPr lang="pl-PL" sz="2000" b="1" dirty="0" smtClean="0"/>
              <a:t> to </a:t>
            </a:r>
            <a:r>
              <a:rPr lang="pl-PL" sz="2000" dirty="0" smtClean="0"/>
              <a:t>– podziwiać </a:t>
            </a:r>
            <a:r>
              <a:rPr lang="pl-PL" sz="2000" i="1" dirty="0" smtClean="0"/>
              <a:t>– </a:t>
            </a:r>
            <a:r>
              <a:rPr lang="pl-PL" sz="2000" i="1" dirty="0" err="1" smtClean="0"/>
              <a:t>Children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often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look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up</a:t>
            </a:r>
            <a:r>
              <a:rPr lang="pl-PL" sz="2000" i="1" dirty="0" smtClean="0"/>
              <a:t> to </a:t>
            </a:r>
            <a:r>
              <a:rPr lang="pl-PL" sz="2000" i="1" dirty="0" err="1" smtClean="0"/>
              <a:t>their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parents</a:t>
            </a:r>
            <a:r>
              <a:rPr lang="pl-PL" sz="2000" i="1" dirty="0"/>
              <a:t> </a:t>
            </a:r>
            <a:r>
              <a:rPr lang="pl-PL" sz="2000" i="1" dirty="0" smtClean="0"/>
              <a:t>and </a:t>
            </a:r>
            <a:r>
              <a:rPr lang="pl-PL" sz="2000" i="1" dirty="0" err="1" smtClean="0"/>
              <a:t>see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them</a:t>
            </a:r>
            <a:r>
              <a:rPr lang="pl-PL" sz="2000" i="1" dirty="0" smtClean="0"/>
              <a:t> as role </a:t>
            </a:r>
            <a:r>
              <a:rPr lang="pl-PL" sz="2000" i="1" dirty="0" err="1" smtClean="0"/>
              <a:t>models</a:t>
            </a:r>
            <a:r>
              <a:rPr lang="pl-PL" sz="2000" i="1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 smtClean="0"/>
              <a:t>Run out of </a:t>
            </a:r>
            <a:r>
              <a:rPr lang="pl-PL" sz="2000" dirty="0" smtClean="0"/>
              <a:t>– zabraknąć </a:t>
            </a:r>
            <a:r>
              <a:rPr lang="pl-PL" sz="2000" i="1" dirty="0" smtClean="0"/>
              <a:t>– We ran out of </a:t>
            </a:r>
            <a:r>
              <a:rPr lang="pl-PL" sz="2000" i="1" dirty="0" err="1" smtClean="0"/>
              <a:t>milk</a:t>
            </a:r>
            <a:r>
              <a:rPr lang="pl-PL" sz="2000" i="1" dirty="0" smtClean="0"/>
              <a:t> and </a:t>
            </a:r>
            <a:r>
              <a:rPr lang="pl-PL" sz="2000" i="1" dirty="0" err="1" smtClean="0"/>
              <a:t>vegetables</a:t>
            </a:r>
            <a:r>
              <a:rPr lang="pl-PL" sz="2000" i="1" dirty="0" smtClean="0"/>
              <a:t>. We </a:t>
            </a:r>
            <a:r>
              <a:rPr lang="pl-PL" sz="2000" i="1" dirty="0" err="1" smtClean="0"/>
              <a:t>have</a:t>
            </a:r>
            <a:r>
              <a:rPr lang="pl-PL" sz="2000" i="1" dirty="0" smtClean="0"/>
              <a:t> to go shopping.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pPr marL="13716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22</a:t>
            </a:fld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453336"/>
            <a:ext cx="170656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0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79512" y="116632"/>
            <a:ext cx="4316288" cy="6665168"/>
          </a:xfrm>
        </p:spPr>
        <p:txBody>
          <a:bodyPr/>
          <a:lstStyle/>
          <a:p>
            <a:pPr marL="137160" indent="0" algn="ctr">
              <a:buNone/>
            </a:pPr>
            <a: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Czasowniki </a:t>
            </a:r>
            <a:b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</a:br>
            <a: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regularne</a:t>
            </a:r>
            <a:endParaRPr lang="pl-PL" dirty="0"/>
          </a:p>
          <a:p>
            <a:pPr marL="137160" indent="0">
              <a:buNone/>
            </a:pPr>
            <a:r>
              <a:rPr lang="pl-PL" sz="1800" u="sng" dirty="0"/>
              <a:t>Czasowniki do których dopisujemy końcówkę –</a:t>
            </a:r>
            <a:r>
              <a:rPr lang="pl-PL" sz="1800" u="sng" dirty="0" err="1"/>
              <a:t>ed</a:t>
            </a:r>
            <a:r>
              <a:rPr lang="pl-PL" sz="1800" u="sng" dirty="0"/>
              <a:t> aby utworzyć formę przeszłą</a:t>
            </a:r>
            <a:r>
              <a:rPr lang="pl-PL" dirty="0"/>
              <a:t>.</a:t>
            </a:r>
          </a:p>
          <a:p>
            <a:pPr marL="137160" indent="0" algn="ctr">
              <a:buNone/>
            </a:pPr>
            <a:r>
              <a:rPr lang="pl-PL" sz="2000" i="1" dirty="0" err="1"/>
              <a:t>Listen</a:t>
            </a:r>
            <a:r>
              <a:rPr lang="pl-PL" sz="2000" i="1" dirty="0"/>
              <a:t> - </a:t>
            </a:r>
            <a:r>
              <a:rPr lang="pl-PL" sz="2000" i="1" dirty="0" err="1"/>
              <a:t>listened</a:t>
            </a:r>
            <a:endParaRPr lang="pl-PL" sz="2000" i="1" dirty="0"/>
          </a:p>
          <a:p>
            <a:pPr marL="137160" indent="0" algn="ctr">
              <a:buNone/>
            </a:pPr>
            <a:r>
              <a:rPr lang="pl-PL" sz="2000" i="1" dirty="0"/>
              <a:t>Watch – </a:t>
            </a:r>
            <a:r>
              <a:rPr lang="pl-PL" sz="2000" i="1" dirty="0" err="1"/>
              <a:t>watched</a:t>
            </a:r>
            <a:endParaRPr lang="pl-PL" sz="2000" i="1" dirty="0"/>
          </a:p>
          <a:p>
            <a:pPr marL="137160" indent="0" algn="ctr">
              <a:buNone/>
            </a:pPr>
            <a:r>
              <a:rPr lang="pl-PL" sz="2000" i="1" dirty="0" err="1"/>
              <a:t>Fix</a:t>
            </a:r>
            <a:r>
              <a:rPr lang="pl-PL" sz="2000" i="1" dirty="0"/>
              <a:t> – </a:t>
            </a:r>
            <a:r>
              <a:rPr lang="pl-PL" sz="2000" i="1" dirty="0" err="1"/>
              <a:t>fixed</a:t>
            </a:r>
            <a:endParaRPr lang="pl-PL" sz="2000" i="1" dirty="0"/>
          </a:p>
          <a:p>
            <a:pPr marL="137160" indent="0" algn="ctr">
              <a:buNone/>
            </a:pPr>
            <a:r>
              <a:rPr lang="pl-PL" sz="2000" i="1" dirty="0" err="1"/>
              <a:t>Work</a:t>
            </a:r>
            <a:r>
              <a:rPr lang="pl-PL" sz="2000" i="1" dirty="0"/>
              <a:t> – </a:t>
            </a:r>
            <a:r>
              <a:rPr lang="pl-PL" sz="2000" i="1" dirty="0" err="1"/>
              <a:t>worked</a:t>
            </a:r>
            <a:endParaRPr lang="pl-PL" sz="2000" i="1" dirty="0"/>
          </a:p>
          <a:p>
            <a:pPr marL="137160" indent="0">
              <a:buNone/>
            </a:pPr>
            <a:r>
              <a:rPr lang="pl-PL" sz="1800" dirty="0"/>
              <a:t>Jeśli czasownik kończy się na y a przed nim jest spółgłoska to zamiast ‚y’ dopisujemy – </a:t>
            </a:r>
            <a:r>
              <a:rPr lang="pl-PL" sz="1800" dirty="0" err="1"/>
              <a:t>ied</a:t>
            </a:r>
            <a:r>
              <a:rPr lang="pl-PL" sz="1800" dirty="0"/>
              <a:t>:</a:t>
            </a:r>
          </a:p>
          <a:p>
            <a:pPr marL="137160" indent="0" algn="ctr">
              <a:buNone/>
            </a:pPr>
            <a:r>
              <a:rPr lang="pl-PL" sz="1800" b="1" i="1" dirty="0" err="1"/>
              <a:t>Study</a:t>
            </a:r>
            <a:r>
              <a:rPr lang="pl-PL" sz="1800" b="1" i="1" dirty="0"/>
              <a:t> – </a:t>
            </a:r>
            <a:r>
              <a:rPr lang="pl-PL" sz="1800" b="1" i="1" dirty="0" err="1"/>
              <a:t>studied</a:t>
            </a:r>
            <a:endParaRPr lang="pl-PL" sz="1800" b="1" i="1" dirty="0"/>
          </a:p>
          <a:p>
            <a:pPr marL="137160" indent="0" algn="ctr">
              <a:buNone/>
            </a:pPr>
            <a:r>
              <a:rPr lang="pl-PL" sz="1800" b="1" i="1" dirty="0" err="1"/>
              <a:t>Cry-cried</a:t>
            </a:r>
            <a:r>
              <a:rPr lang="pl-PL" sz="1800" b="1" i="1" dirty="0"/>
              <a:t> </a:t>
            </a:r>
          </a:p>
          <a:p>
            <a:pPr marL="137160" indent="0" algn="ctr">
              <a:buNone/>
            </a:pPr>
            <a:r>
              <a:rPr lang="pl-PL" sz="1800" b="1" i="1" dirty="0"/>
              <a:t>Ale:</a:t>
            </a:r>
          </a:p>
          <a:p>
            <a:pPr marL="137160" indent="0" algn="ctr">
              <a:buNone/>
            </a:pPr>
            <a:r>
              <a:rPr lang="pl-PL" sz="1800" b="1" i="1" u="sng" dirty="0"/>
              <a:t> </a:t>
            </a:r>
            <a:r>
              <a:rPr lang="pl-PL" sz="1800" b="1" i="1" u="sng" dirty="0" err="1"/>
              <a:t>play</a:t>
            </a:r>
            <a:r>
              <a:rPr lang="pl-PL" sz="1800" b="1" i="1" u="sng" dirty="0"/>
              <a:t> - </a:t>
            </a:r>
            <a:r>
              <a:rPr lang="pl-PL" sz="1800" b="1" i="1" u="sng" dirty="0" err="1"/>
              <a:t>played</a:t>
            </a:r>
            <a:endParaRPr lang="pl-PL" sz="1800" b="1" i="1" u="sng" dirty="0"/>
          </a:p>
          <a:p>
            <a:pPr marL="137160" indent="0">
              <a:buNone/>
            </a:pP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="" xmlns:a16="http://schemas.microsoft.com/office/drawing/2014/main" id="{4C6649F4-21D1-4833-B545-D5CF04EF9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6632"/>
            <a:ext cx="4316288" cy="6552728"/>
          </a:xfrm>
        </p:spPr>
        <p:txBody>
          <a:bodyPr/>
          <a:lstStyle/>
          <a:p>
            <a:pPr marL="137160" indent="0" algn="ctr">
              <a:buNone/>
            </a:pPr>
            <a: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Czasowniki </a:t>
            </a:r>
            <a:b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</a:br>
            <a:r>
              <a:rPr lang="pl-PL" sz="37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nieregularne</a:t>
            </a:r>
          </a:p>
          <a:p>
            <a:pPr marL="137160" indent="0" algn="ctr">
              <a:buNone/>
            </a:pPr>
            <a:r>
              <a:rPr lang="pl-PL" sz="1800" b="1" u="sng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Czasowniki, które mają nieregularną formę (tabelka na końcu podręcznika)</a:t>
            </a:r>
          </a:p>
          <a:p>
            <a:pPr marL="137160" indent="0" algn="ctr">
              <a:buNone/>
            </a:pP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Go – went - </a:t>
            </a:r>
            <a:r>
              <a:rPr lang="pl-PL" sz="1800" i="1" dirty="0" err="1"/>
              <a:t>gone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Do – </a:t>
            </a:r>
            <a:r>
              <a:rPr lang="pl-PL" sz="1800" i="1" dirty="0" err="1"/>
              <a:t>did</a:t>
            </a:r>
            <a:r>
              <a:rPr lang="pl-PL" sz="1800" i="1" dirty="0"/>
              <a:t> – </a:t>
            </a:r>
            <a:r>
              <a:rPr lang="pl-PL" sz="1800" i="1" dirty="0" err="1"/>
              <a:t>done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 err="1"/>
              <a:t>Swim</a:t>
            </a:r>
            <a:r>
              <a:rPr lang="pl-PL" sz="1800" i="1" dirty="0"/>
              <a:t> – </a:t>
            </a:r>
            <a:r>
              <a:rPr lang="pl-PL" sz="1800" i="1" dirty="0" err="1"/>
              <a:t>swam</a:t>
            </a:r>
            <a:r>
              <a:rPr lang="pl-PL" sz="1800" i="1" dirty="0"/>
              <a:t> – </a:t>
            </a:r>
            <a:r>
              <a:rPr lang="pl-PL" sz="1800" i="1" dirty="0" err="1"/>
              <a:t>swum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Write – </a:t>
            </a:r>
            <a:r>
              <a:rPr lang="pl-PL" sz="1800" i="1" dirty="0" err="1"/>
              <a:t>wrote</a:t>
            </a:r>
            <a:r>
              <a:rPr lang="pl-PL" sz="1800" i="1" dirty="0"/>
              <a:t> – </a:t>
            </a:r>
            <a:r>
              <a:rPr lang="pl-PL" sz="1800" i="1" dirty="0" err="1"/>
              <a:t>written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Itd. …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23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161B5885-BE7E-4E16-AAFA-E6FAECF1F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6148465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42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Konstrukcje czasownikowe: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709160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en-US" dirty="0"/>
              <a:t>• </a:t>
            </a:r>
            <a:r>
              <a:rPr lang="pl-PL" b="1" dirty="0" smtClean="0"/>
              <a:t>to be </a:t>
            </a:r>
            <a:r>
              <a:rPr lang="en-US" b="1" dirty="0" smtClean="0"/>
              <a:t>going to</a:t>
            </a:r>
            <a:r>
              <a:rPr lang="pl-PL" b="1" dirty="0"/>
              <a:t> </a:t>
            </a:r>
            <a:r>
              <a:rPr lang="pl-PL" dirty="0" smtClean="0"/>
              <a:t>– wyraża zamiar,</a:t>
            </a:r>
            <a:r>
              <a:rPr lang="en-US" dirty="0" smtClean="0"/>
              <a:t> </a:t>
            </a:r>
            <a:r>
              <a:rPr lang="en-US" dirty="0"/>
              <a:t>np</a:t>
            </a:r>
            <a:r>
              <a:rPr lang="en-US" dirty="0" smtClean="0"/>
              <a:t>.</a:t>
            </a:r>
            <a:endParaRPr lang="pl-PL" dirty="0" smtClean="0"/>
          </a:p>
          <a:p>
            <a:pPr marL="137160" indent="0" algn="ctr">
              <a:buNone/>
            </a:pPr>
            <a:r>
              <a:rPr lang="en-US" dirty="0" smtClean="0"/>
              <a:t> </a:t>
            </a:r>
            <a:r>
              <a:rPr lang="en-US" i="1" dirty="0"/>
              <a:t>It’s going to rain.</a:t>
            </a:r>
          </a:p>
          <a:p>
            <a:pPr marL="137160" indent="0" algn="ctr">
              <a:buNone/>
            </a:pPr>
            <a:r>
              <a:rPr lang="en-US" i="1" dirty="0"/>
              <a:t>What are you going to do about it</a:t>
            </a:r>
            <a:r>
              <a:rPr lang="en-US" i="1" dirty="0" smtClean="0"/>
              <a:t>?</a:t>
            </a:r>
            <a:endParaRPr lang="pl-PL" i="1" dirty="0" smtClean="0"/>
          </a:p>
          <a:p>
            <a:pPr marL="137160" indent="0" algn="ctr">
              <a:buNone/>
            </a:pPr>
            <a:endParaRPr lang="en-US" i="1" dirty="0"/>
          </a:p>
          <a:p>
            <a:pPr marL="137160" indent="0">
              <a:buNone/>
            </a:pPr>
            <a:r>
              <a:rPr lang="en-US" dirty="0"/>
              <a:t>• </a:t>
            </a:r>
            <a:r>
              <a:rPr lang="pl-PL" b="1" dirty="0" smtClean="0"/>
              <a:t>to </a:t>
            </a:r>
            <a:r>
              <a:rPr lang="en-US" b="1" dirty="0" smtClean="0"/>
              <a:t>be </a:t>
            </a:r>
            <a:r>
              <a:rPr lang="en-US" b="1" dirty="0"/>
              <a:t>able </a:t>
            </a:r>
            <a:r>
              <a:rPr lang="en-US" b="1" dirty="0" smtClean="0"/>
              <a:t>to</a:t>
            </a:r>
            <a:r>
              <a:rPr lang="pl-PL" b="1" dirty="0" smtClean="0"/>
              <a:t> </a:t>
            </a:r>
            <a:r>
              <a:rPr lang="pl-PL" dirty="0" smtClean="0"/>
              <a:t>- </a:t>
            </a:r>
            <a:r>
              <a:rPr lang="en-US" dirty="0" smtClean="0"/>
              <a:t> </a:t>
            </a:r>
            <a:r>
              <a:rPr lang="pl-PL" dirty="0" smtClean="0"/>
              <a:t>wyraża zdolność, </a:t>
            </a:r>
            <a:r>
              <a:rPr lang="en-US" dirty="0" smtClean="0"/>
              <a:t>np</a:t>
            </a:r>
            <a:r>
              <a:rPr lang="en-US" dirty="0"/>
              <a:t>. </a:t>
            </a:r>
            <a:endParaRPr lang="pl-PL" dirty="0" smtClean="0"/>
          </a:p>
          <a:p>
            <a:pPr marL="137160" indent="0" algn="ctr">
              <a:buNone/>
            </a:pPr>
            <a:r>
              <a:rPr lang="en-US" i="1" dirty="0" smtClean="0"/>
              <a:t>Will </a:t>
            </a:r>
            <a:r>
              <a:rPr lang="en-US" i="1" dirty="0"/>
              <a:t>you be able to do it</a:t>
            </a:r>
            <a:r>
              <a:rPr lang="pl-PL" i="1" dirty="0"/>
              <a:t> </a:t>
            </a:r>
            <a:r>
              <a:rPr lang="en-US" i="1" dirty="0"/>
              <a:t>tomorrow</a:t>
            </a:r>
            <a:r>
              <a:rPr lang="en-US" i="1" dirty="0" smtClean="0"/>
              <a:t>?</a:t>
            </a:r>
            <a:endParaRPr lang="pl-PL" i="1" dirty="0" smtClean="0"/>
          </a:p>
          <a:p>
            <a:pPr marL="137160" indent="0" algn="ctr">
              <a:buNone/>
            </a:pPr>
            <a:endParaRPr lang="en-US" i="1" dirty="0"/>
          </a:p>
          <a:p>
            <a:pPr marL="137160" indent="0">
              <a:buNone/>
            </a:pPr>
            <a:r>
              <a:rPr lang="en-US" dirty="0"/>
              <a:t>• </a:t>
            </a:r>
            <a:r>
              <a:rPr lang="en-US" b="1" dirty="0"/>
              <a:t>would like </a:t>
            </a:r>
            <a:r>
              <a:rPr lang="en-US" b="1" dirty="0" smtClean="0"/>
              <a:t>to</a:t>
            </a:r>
            <a:r>
              <a:rPr lang="pl-PL" b="1" dirty="0" smtClean="0"/>
              <a:t> </a:t>
            </a:r>
            <a:r>
              <a:rPr lang="pl-PL" dirty="0" smtClean="0"/>
              <a:t>– wyraża życzenie, preferencje,</a:t>
            </a:r>
            <a:r>
              <a:rPr lang="en-US" dirty="0" smtClean="0"/>
              <a:t> </a:t>
            </a:r>
            <a:r>
              <a:rPr lang="en-US" dirty="0"/>
              <a:t>np. </a:t>
            </a:r>
            <a:endParaRPr lang="pl-PL" dirty="0" smtClean="0"/>
          </a:p>
          <a:p>
            <a:pPr marL="137160" indent="0" algn="ctr">
              <a:buNone/>
            </a:pPr>
            <a:r>
              <a:rPr lang="en-US" i="1" dirty="0" smtClean="0"/>
              <a:t>What </a:t>
            </a:r>
            <a:r>
              <a:rPr lang="en-US" i="1" dirty="0"/>
              <a:t>would you like</a:t>
            </a:r>
            <a:r>
              <a:rPr lang="pl-PL" i="1" dirty="0"/>
              <a:t> </a:t>
            </a:r>
            <a:r>
              <a:rPr lang="en-US" i="1" dirty="0"/>
              <a:t>to order?</a:t>
            </a:r>
            <a:endParaRPr lang="pl-PL" i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pl-PL" sz="1700" b="1" u="sng" dirty="0">
                <a:solidFill>
                  <a:srgbClr val="FFFF00"/>
                </a:solidFill>
              </a:rPr>
              <a:t>REPETYTORIUM p.274</a:t>
            </a:r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5018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/>
          <a:lstStyle/>
          <a:p>
            <a:r>
              <a:rPr lang="pl-PL" dirty="0">
                <a:latin typeface="+mn-lt"/>
              </a:rPr>
              <a:t>CZASOWNIKI MODALNE</a:t>
            </a:r>
          </a:p>
        </p:txBody>
      </p:sp>
      <p:sp>
        <p:nvSpPr>
          <p:cNvPr id="3" name="Podtytuł 2"/>
          <p:cNvSpPr>
            <a:spLocks noGrp="1"/>
          </p:cNvSpPr>
          <p:nvPr>
            <p:ph sz="half" idx="1"/>
          </p:nvPr>
        </p:nvSpPr>
        <p:spPr>
          <a:xfrm>
            <a:off x="0" y="796061"/>
            <a:ext cx="4495800" cy="5795193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pl-PL" sz="2400" b="1" u="sng" dirty="0"/>
              <a:t>POZIOM PODSTAWOWY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CAN</a:t>
            </a:r>
            <a:r>
              <a:rPr lang="pl-PL" dirty="0"/>
              <a:t> </a:t>
            </a:r>
            <a:r>
              <a:rPr lang="pl-PL" sz="1800" dirty="0"/>
              <a:t>– móc, umieć, </a:t>
            </a:r>
            <a:r>
              <a:rPr lang="pl-PL" sz="1800" dirty="0" err="1"/>
              <a:t>porafić</a:t>
            </a:r>
            <a:r>
              <a:rPr lang="pl-PL" sz="1800" dirty="0"/>
              <a:t> (</a:t>
            </a:r>
            <a:r>
              <a:rPr lang="pl-PL" sz="1800" dirty="0" err="1"/>
              <a:t>can’t</a:t>
            </a:r>
            <a:r>
              <a:rPr lang="pl-PL" sz="18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COULD</a:t>
            </a:r>
            <a:r>
              <a:rPr lang="pl-PL" sz="1800" dirty="0"/>
              <a:t> – umiejętność w przeszłości, prośba, prawdopodobieństwo (</a:t>
            </a:r>
            <a:r>
              <a:rPr lang="pl-PL" sz="1800" dirty="0" err="1"/>
              <a:t>couldn’t</a:t>
            </a:r>
            <a:r>
              <a:rPr lang="pl-PL" sz="1800" dirty="0"/>
              <a:t>)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MUST</a:t>
            </a:r>
            <a:r>
              <a:rPr lang="pl-PL" sz="1800" dirty="0"/>
              <a:t> </a:t>
            </a:r>
            <a:r>
              <a:rPr lang="pl-PL" dirty="0"/>
              <a:t> - </a:t>
            </a:r>
            <a:r>
              <a:rPr lang="pl-PL" sz="1800" dirty="0"/>
              <a:t>konieczność, wola mówiącego, pewność (</a:t>
            </a:r>
            <a:r>
              <a:rPr lang="pl-PL" sz="1800" dirty="0" err="1"/>
              <a:t>don’t</a:t>
            </a:r>
            <a:r>
              <a:rPr lang="pl-PL" sz="1800" dirty="0"/>
              <a:t> </a:t>
            </a:r>
            <a:r>
              <a:rPr lang="pl-PL" sz="1800" dirty="0" err="1"/>
              <a:t>have</a:t>
            </a:r>
            <a:r>
              <a:rPr lang="pl-PL" sz="1800" dirty="0"/>
              <a:t> to, </a:t>
            </a:r>
            <a:r>
              <a:rPr lang="pl-PL" sz="1800" dirty="0" err="1"/>
              <a:t>had</a:t>
            </a:r>
            <a:r>
              <a:rPr lang="pl-PL" sz="1800" dirty="0"/>
              <a:t> to, </a:t>
            </a:r>
            <a:r>
              <a:rPr lang="pl-PL" sz="1800" dirty="0" err="1"/>
              <a:t>didn’t</a:t>
            </a:r>
            <a:r>
              <a:rPr lang="pl-PL" sz="1800" dirty="0"/>
              <a:t> </a:t>
            </a:r>
            <a:r>
              <a:rPr lang="pl-PL" sz="1800" dirty="0" err="1"/>
              <a:t>have</a:t>
            </a:r>
            <a:r>
              <a:rPr lang="pl-PL" sz="1800" dirty="0"/>
              <a:t> to)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HAVE TO/NEED TO  - </a:t>
            </a:r>
            <a:r>
              <a:rPr lang="pl-PL" sz="1800" dirty="0"/>
              <a:t>konieczność, nakaz zewnętrzny (</a:t>
            </a:r>
            <a:r>
              <a:rPr lang="pl-PL" sz="1800" dirty="0" err="1"/>
              <a:t>didn’t</a:t>
            </a:r>
            <a:r>
              <a:rPr lang="pl-PL" sz="1800" dirty="0"/>
              <a:t> </a:t>
            </a:r>
            <a:r>
              <a:rPr lang="pl-PL" sz="1800" dirty="0" err="1"/>
              <a:t>have</a:t>
            </a:r>
            <a:r>
              <a:rPr lang="pl-PL" sz="1800" dirty="0"/>
              <a:t> to, </a:t>
            </a:r>
            <a:r>
              <a:rPr lang="pl-PL" sz="1800" dirty="0" err="1"/>
              <a:t>didn’t</a:t>
            </a:r>
            <a:r>
              <a:rPr lang="pl-PL" sz="1800" dirty="0"/>
              <a:t> </a:t>
            </a:r>
            <a:r>
              <a:rPr lang="pl-PL" sz="1800" dirty="0" err="1"/>
              <a:t>need</a:t>
            </a:r>
            <a:r>
              <a:rPr lang="pl-PL" sz="1800" dirty="0"/>
              <a:t> to)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MUSTN’T – </a:t>
            </a:r>
            <a:r>
              <a:rPr lang="pl-PL" sz="1800" dirty="0"/>
              <a:t>zakaz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MAY/MIGHT</a:t>
            </a:r>
            <a:r>
              <a:rPr lang="pl-PL" sz="1800" dirty="0"/>
              <a:t> – przypuszczenie, </a:t>
            </a:r>
            <a:r>
              <a:rPr lang="pl-PL" sz="1800" dirty="0" smtClean="0"/>
              <a:t>prośba (</a:t>
            </a:r>
            <a:r>
              <a:rPr lang="pl-PL" sz="1800" dirty="0" err="1" smtClean="0"/>
              <a:t>may</a:t>
            </a:r>
            <a:r>
              <a:rPr lang="pl-PL" sz="1800" dirty="0" smtClean="0"/>
              <a:t> not, </a:t>
            </a:r>
            <a:r>
              <a:rPr lang="pl-PL" sz="1800" dirty="0" err="1" smtClean="0"/>
              <a:t>might</a:t>
            </a:r>
            <a:r>
              <a:rPr lang="pl-PL" sz="1800" dirty="0" smtClean="0"/>
              <a:t> not)</a:t>
            </a:r>
            <a:endParaRPr lang="pl-PL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SHOULD/OUGHT TO – </a:t>
            </a:r>
            <a:r>
              <a:rPr lang="pl-PL" sz="1800" dirty="0"/>
              <a:t>powinność, obowiązek, </a:t>
            </a:r>
            <a:r>
              <a:rPr lang="pl-PL" sz="1800" dirty="0" smtClean="0"/>
              <a:t>rada, krytyka </a:t>
            </a:r>
            <a:r>
              <a:rPr lang="pl-PL" sz="1800" dirty="0"/>
              <a:t>(</a:t>
            </a:r>
            <a:r>
              <a:rPr lang="pl-PL" sz="1800" dirty="0" err="1"/>
              <a:t>shouldn’t</a:t>
            </a:r>
            <a:r>
              <a:rPr lang="pl-PL" sz="1800" dirty="0"/>
              <a:t>, </a:t>
            </a:r>
            <a:r>
              <a:rPr lang="pl-PL" sz="1800" dirty="0" err="1"/>
              <a:t>ought</a:t>
            </a:r>
            <a:r>
              <a:rPr lang="pl-PL" sz="1800" dirty="0"/>
              <a:t> not to)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SHALL</a:t>
            </a:r>
            <a:r>
              <a:rPr lang="pl-PL" sz="1800" dirty="0"/>
              <a:t> – </a:t>
            </a:r>
            <a:r>
              <a:rPr lang="pl-PL" sz="1800" dirty="0" smtClean="0"/>
              <a:t>propozycja (</a:t>
            </a:r>
            <a:r>
              <a:rPr lang="pl-PL" sz="1800" dirty="0" err="1" smtClean="0"/>
              <a:t>shall</a:t>
            </a:r>
            <a:r>
              <a:rPr lang="pl-PL" sz="1800" dirty="0" smtClean="0"/>
              <a:t> </a:t>
            </a:r>
            <a:r>
              <a:rPr lang="pl-PL" sz="1800" dirty="0" err="1" smtClean="0"/>
              <a:t>not,shan’t</a:t>
            </a:r>
            <a:r>
              <a:rPr lang="pl-PL" sz="1800" dirty="0" smtClean="0"/>
              <a:t>)</a:t>
            </a:r>
            <a:endParaRPr lang="pl-PL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dirty="0"/>
              <a:t>HAD BETTER (NOT) </a:t>
            </a:r>
            <a:r>
              <a:rPr lang="pl-PL" sz="1800" dirty="0"/>
              <a:t>– rada lub ostrzeżenie</a:t>
            </a:r>
            <a:endParaRPr lang="pl-PL" sz="2400" dirty="0"/>
          </a:p>
          <a:p>
            <a:endParaRPr lang="pl-PL" dirty="0"/>
          </a:p>
          <a:p>
            <a:pPr marL="137160" indent="0">
              <a:buNone/>
            </a:pPr>
            <a:endParaRPr lang="pl-PL" dirty="0"/>
          </a:p>
          <a:p>
            <a:endParaRPr lang="pl-PL" dirty="0"/>
          </a:p>
          <a:p>
            <a:pPr marL="137160" lvl="0">
              <a:buClr>
                <a:prstClr val="white">
                  <a:shade val="95000"/>
                </a:prstClr>
              </a:buClr>
            </a:pPr>
            <a:endParaRPr lang="pl-PL" sz="1700" b="1" u="sng" dirty="0">
              <a:solidFill>
                <a:srgbClr val="FFFF00"/>
              </a:solidFill>
            </a:endParaRPr>
          </a:p>
          <a:p>
            <a:pPr marL="137160" lvl="0">
              <a:buClr>
                <a:prstClr val="white">
                  <a:shade val="95000"/>
                </a:prstClr>
              </a:buClr>
            </a:pPr>
            <a:endParaRPr lang="pl-PL" sz="1700" b="1" u="sng" dirty="0">
              <a:solidFill>
                <a:srgbClr val="FFFF00"/>
              </a:solidFill>
            </a:endParaRP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0" y="880113"/>
            <a:ext cx="4316288" cy="5697924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pl-PL" sz="2400" b="1" u="sng" dirty="0"/>
              <a:t>POZIOM ROZSZERZONY</a:t>
            </a:r>
          </a:p>
          <a:p>
            <a:pPr marL="137160" indent="0">
              <a:buNone/>
            </a:pPr>
            <a:r>
              <a:rPr lang="pl-PL" sz="1900" b="1" dirty="0"/>
              <a:t>ODNIESIENIE DO PRZESZŁOŚCI</a:t>
            </a:r>
          </a:p>
          <a:p>
            <a:pPr marL="137160" indent="0">
              <a:buNone/>
            </a:pPr>
            <a:endParaRPr lang="pl-PL" sz="19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900" b="1" dirty="0"/>
              <a:t>COULD HAVE + 3 forma czasownika/</a:t>
            </a:r>
            <a:r>
              <a:rPr lang="pl-PL" sz="1900" b="1" dirty="0" err="1"/>
              <a:t>ed</a:t>
            </a:r>
            <a:r>
              <a:rPr lang="pl-PL" sz="1900" b="1" dirty="0"/>
              <a:t> – </a:t>
            </a:r>
            <a:r>
              <a:rPr lang="pl-PL" sz="1900" dirty="0"/>
              <a:t>możliwość w przeszłości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b="1" dirty="0"/>
              <a:t>MUST HAVE + 3 forma czasownika/</a:t>
            </a:r>
            <a:r>
              <a:rPr lang="pl-PL" sz="1900" b="1" dirty="0" err="1"/>
              <a:t>ed</a:t>
            </a:r>
            <a:r>
              <a:rPr lang="pl-PL" sz="1900" b="1" dirty="0"/>
              <a:t> – </a:t>
            </a:r>
            <a:r>
              <a:rPr lang="pl-PL" sz="1900" dirty="0"/>
              <a:t>pewność dotycząca przeszłości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b="1" dirty="0"/>
              <a:t>MAY/MIGHT HAVE + 3 forma czasownika/</a:t>
            </a:r>
            <a:r>
              <a:rPr lang="pl-PL" sz="1900" b="1" dirty="0" err="1"/>
              <a:t>ed</a:t>
            </a:r>
            <a:r>
              <a:rPr lang="pl-PL" sz="1900" b="1" dirty="0"/>
              <a:t> – </a:t>
            </a:r>
            <a:r>
              <a:rPr lang="pl-PL" sz="1900" dirty="0"/>
              <a:t>przypuszczenie dotyczące </a:t>
            </a:r>
            <a:r>
              <a:rPr lang="pl-PL" sz="1900" dirty="0" smtClean="0"/>
              <a:t>przeszłości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b="1" dirty="0" smtClean="0"/>
              <a:t>SHOULD HAVE + 3f/</a:t>
            </a:r>
            <a:r>
              <a:rPr lang="pl-PL" sz="1900" b="1" dirty="0" err="1" smtClean="0"/>
              <a:t>ed</a:t>
            </a:r>
            <a:r>
              <a:rPr lang="pl-PL" sz="1900" b="1" dirty="0" smtClean="0"/>
              <a:t> – </a:t>
            </a:r>
            <a:r>
              <a:rPr lang="pl-PL" sz="1900" dirty="0" smtClean="0"/>
              <a:t>opinia, rada dotycząca przeszłości.</a:t>
            </a:r>
            <a:endParaRPr lang="pl-PL" sz="1900" b="1" dirty="0"/>
          </a:p>
        </p:txBody>
      </p:sp>
      <p:sp>
        <p:nvSpPr>
          <p:cNvPr id="5" name="Prostokąt 4"/>
          <p:cNvSpPr/>
          <p:nvPr/>
        </p:nvSpPr>
        <p:spPr>
          <a:xfrm>
            <a:off x="2922837" y="6273879"/>
            <a:ext cx="25545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lvl="0">
              <a:buClr>
                <a:prstClr val="white">
                  <a:shade val="95000"/>
                </a:prstClr>
              </a:buClr>
            </a:pPr>
            <a:r>
              <a:rPr lang="pl-PL" sz="1600" b="1" u="sng" dirty="0">
                <a:solidFill>
                  <a:srgbClr val="FFFF00"/>
                </a:solidFill>
              </a:rPr>
              <a:t>REPETYTORIUM p.264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2791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sz="5400" dirty="0" err="1">
                <a:latin typeface="+mn-lt"/>
              </a:rPr>
              <a:t>Present</a:t>
            </a:r>
            <a:r>
              <a:rPr lang="pl-PL" sz="5400" dirty="0">
                <a:latin typeface="+mn-lt"/>
              </a:rPr>
              <a:t> Simple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5446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Zastosowanie: </a:t>
            </a:r>
            <a:r>
              <a:rPr lang="pl-PL" sz="1900" dirty="0" smtClean="0"/>
              <a:t>czynności </a:t>
            </a:r>
            <a:r>
              <a:rPr lang="pl-PL" sz="1900" dirty="0"/>
              <a:t>rutynowe, powtarzające się, dane osobowe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indent="0" algn="ctr">
              <a:buNone/>
            </a:pPr>
            <a:r>
              <a:rPr lang="pl-PL" sz="1800" u="sng" dirty="0"/>
              <a:t>Twierdzenia:</a:t>
            </a:r>
            <a:r>
              <a:rPr lang="pl-PL" sz="1800" dirty="0"/>
              <a:t> Os + czasownik </a:t>
            </a:r>
            <a:r>
              <a:rPr lang="pl-PL" sz="1800" dirty="0" smtClean="0"/>
              <a:t>1forma</a:t>
            </a:r>
            <a:r>
              <a:rPr lang="pl-PL" sz="1800" dirty="0"/>
              <a:t> </a:t>
            </a:r>
            <a:r>
              <a:rPr lang="pl-PL" sz="1800" dirty="0" smtClean="0"/>
              <a:t>(3 os - s/es</a:t>
            </a:r>
            <a:r>
              <a:rPr lang="pl-PL" sz="1800" dirty="0"/>
              <a:t>) </a:t>
            </a:r>
          </a:p>
          <a:p>
            <a:pPr marL="137160" indent="0" algn="ctr">
              <a:buNone/>
            </a:pPr>
            <a:r>
              <a:rPr lang="pl-PL" sz="1800" u="sng" dirty="0"/>
              <a:t>Pytania:</a:t>
            </a:r>
            <a:r>
              <a:rPr lang="pl-PL" sz="1800" dirty="0"/>
              <a:t> Do/</a:t>
            </a:r>
            <a:r>
              <a:rPr lang="pl-PL" sz="1800" dirty="0" err="1"/>
              <a:t>Does</a:t>
            </a:r>
            <a:r>
              <a:rPr lang="pl-PL" sz="1800" dirty="0"/>
              <a:t> + </a:t>
            </a:r>
            <a:r>
              <a:rPr lang="pl-PL" sz="1800" dirty="0" err="1"/>
              <a:t>czaownik</a:t>
            </a:r>
            <a:r>
              <a:rPr lang="pl-PL" sz="1800" dirty="0"/>
              <a:t> </a:t>
            </a:r>
            <a:r>
              <a:rPr lang="pl-PL" sz="1800" dirty="0" smtClean="0"/>
              <a:t>1 forma </a:t>
            </a:r>
            <a:endParaRPr lang="pl-PL" sz="1800" dirty="0"/>
          </a:p>
          <a:p>
            <a:pPr marL="137160" indent="0" algn="ctr">
              <a:buNone/>
            </a:pPr>
            <a:r>
              <a:rPr lang="pl-PL" sz="1800" u="sng" dirty="0"/>
              <a:t>Przeczenia:</a:t>
            </a:r>
            <a:r>
              <a:rPr lang="pl-PL" sz="1800" dirty="0"/>
              <a:t> Os + </a:t>
            </a:r>
            <a:r>
              <a:rPr lang="pl-PL" sz="1800" dirty="0" err="1"/>
              <a:t>Don’t</a:t>
            </a:r>
            <a:r>
              <a:rPr lang="pl-PL" sz="1800" dirty="0"/>
              <a:t>/</a:t>
            </a:r>
            <a:r>
              <a:rPr lang="pl-PL" sz="1800" dirty="0" err="1"/>
              <a:t>doesn’t</a:t>
            </a:r>
            <a:r>
              <a:rPr lang="pl-PL" sz="1800" dirty="0"/>
              <a:t> + czasownik </a:t>
            </a:r>
            <a:r>
              <a:rPr lang="pl-PL" sz="1800" dirty="0" smtClean="0"/>
              <a:t>1 forma</a:t>
            </a:r>
            <a:endParaRPr lang="pl-PL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dirty="0" err="1"/>
              <a:t>Always</a:t>
            </a:r>
            <a:r>
              <a:rPr lang="pl-PL" sz="1800" dirty="0"/>
              <a:t>			</a:t>
            </a:r>
            <a:r>
              <a:rPr lang="pl-PL" sz="1800" dirty="0" err="1"/>
              <a:t>Once</a:t>
            </a:r>
            <a:r>
              <a:rPr lang="pl-PL" sz="1800" dirty="0"/>
              <a:t>/</a:t>
            </a:r>
            <a:r>
              <a:rPr lang="pl-PL" sz="1800" dirty="0" err="1"/>
              <a:t>Twice</a:t>
            </a:r>
            <a:r>
              <a:rPr lang="pl-PL" sz="1800" dirty="0"/>
              <a:t> a </a:t>
            </a:r>
            <a:r>
              <a:rPr lang="pl-PL" sz="1800" dirty="0" err="1"/>
              <a:t>week</a:t>
            </a:r>
            <a:r>
              <a:rPr lang="pl-PL" sz="1800" dirty="0"/>
              <a:t>/a </a:t>
            </a:r>
            <a:r>
              <a:rPr lang="pl-PL" sz="1800" dirty="0" err="1"/>
              <a:t>month</a:t>
            </a:r>
            <a:r>
              <a:rPr lang="pl-PL" sz="1800" dirty="0"/>
              <a:t>/a </a:t>
            </a:r>
            <a:r>
              <a:rPr lang="pl-PL" sz="1800" dirty="0" err="1"/>
              <a:t>year</a:t>
            </a:r>
            <a:r>
              <a:rPr lang="pl-PL" sz="1800" dirty="0"/>
              <a:t> …</a:t>
            </a:r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dirty="0" err="1"/>
              <a:t>Usually</a:t>
            </a:r>
            <a:r>
              <a:rPr lang="pl-PL" sz="1800" dirty="0"/>
              <a:t>			From </a:t>
            </a:r>
            <a:r>
              <a:rPr lang="pl-PL" sz="1800" dirty="0" err="1"/>
              <a:t>time</a:t>
            </a:r>
            <a:r>
              <a:rPr lang="pl-PL" sz="1800" dirty="0"/>
              <a:t> to </a:t>
            </a:r>
            <a:r>
              <a:rPr lang="pl-PL" sz="1800" dirty="0" err="1"/>
              <a:t>time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dirty="0" err="1"/>
              <a:t>Often</a:t>
            </a:r>
            <a:r>
              <a:rPr lang="pl-PL" sz="1800" dirty="0"/>
              <a:t>			</a:t>
            </a:r>
            <a:r>
              <a:rPr lang="pl-PL" sz="1800" dirty="0" err="1"/>
              <a:t>Rarely</a:t>
            </a:r>
            <a:r>
              <a:rPr lang="pl-PL" sz="1800" dirty="0"/>
              <a:t>/</a:t>
            </a:r>
            <a:r>
              <a:rPr lang="pl-PL" sz="1800" dirty="0" err="1"/>
              <a:t>seldom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dirty="0" err="1"/>
              <a:t>Never</a:t>
            </a:r>
            <a:r>
              <a:rPr lang="pl-PL" sz="1800" dirty="0"/>
              <a:t>			</a:t>
            </a:r>
            <a:r>
              <a:rPr lang="pl-PL" sz="1800" dirty="0" err="1"/>
              <a:t>Sometimes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dirty="0" err="1"/>
              <a:t>Every</a:t>
            </a:r>
            <a:r>
              <a:rPr lang="pl-PL" sz="1800" dirty="0"/>
              <a:t> </a:t>
            </a:r>
            <a:r>
              <a:rPr lang="pl-PL" sz="1800" dirty="0" err="1"/>
              <a:t>day</a:t>
            </a:r>
            <a:r>
              <a:rPr lang="pl-PL" sz="1800" dirty="0"/>
              <a:t>/</a:t>
            </a:r>
            <a:r>
              <a:rPr lang="pl-PL" sz="1800" dirty="0" err="1"/>
              <a:t>month</a:t>
            </a:r>
            <a:r>
              <a:rPr lang="pl-PL" sz="1800" dirty="0"/>
              <a:t>/</a:t>
            </a:r>
            <a:r>
              <a:rPr lang="pl-PL" sz="1800" dirty="0" err="1"/>
              <a:t>year</a:t>
            </a:r>
            <a:r>
              <a:rPr lang="pl-PL" sz="1800" dirty="0"/>
              <a:t>/</a:t>
            </a:r>
            <a:r>
              <a:rPr lang="pl-PL" sz="1800" dirty="0" err="1"/>
              <a:t>week</a:t>
            </a:r>
            <a:r>
              <a:rPr lang="pl-PL" sz="1800" dirty="0"/>
              <a:t>/</a:t>
            </a:r>
            <a:r>
              <a:rPr lang="pl-PL" sz="1800" dirty="0" err="1"/>
              <a:t>Saturday</a:t>
            </a:r>
            <a:r>
              <a:rPr lang="pl-PL" sz="1800" dirty="0"/>
              <a:t> </a:t>
            </a:r>
            <a:r>
              <a:rPr lang="pl-PL" sz="1800" dirty="0" smtClean="0"/>
              <a:t>…</a:t>
            </a:r>
          </a:p>
          <a:p>
            <a:pPr marL="137160" indent="0" algn="ctr">
              <a:buNone/>
            </a:pPr>
            <a:r>
              <a:rPr lang="pl-PL" sz="1800" i="1" dirty="0" smtClean="0"/>
              <a:t>I go to </a:t>
            </a:r>
            <a:r>
              <a:rPr lang="pl-PL" sz="1800" i="1" dirty="0" err="1" smtClean="0"/>
              <a:t>school</a:t>
            </a:r>
            <a:r>
              <a:rPr lang="pl-PL" sz="1800" i="1" dirty="0" smtClean="0"/>
              <a:t> by tram </a:t>
            </a:r>
            <a:r>
              <a:rPr lang="pl-PL" sz="1800" i="1" dirty="0" err="1" smtClean="0"/>
              <a:t>every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day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smtClean="0"/>
              <a:t>Do </a:t>
            </a:r>
            <a:r>
              <a:rPr lang="pl-PL" sz="1800" i="1" dirty="0" err="1" smtClean="0"/>
              <a:t>you</a:t>
            </a:r>
            <a:r>
              <a:rPr lang="pl-PL" sz="1800" i="1" dirty="0" smtClean="0"/>
              <a:t> live in </a:t>
            </a:r>
            <a:r>
              <a:rPr lang="pl-PL" sz="1800" i="1" dirty="0" err="1" smtClean="0"/>
              <a:t>Gdansk</a:t>
            </a:r>
            <a:r>
              <a:rPr lang="pl-PL" sz="1800" i="1" dirty="0" smtClean="0"/>
              <a:t>?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She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doesn’t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play</a:t>
            </a:r>
            <a:r>
              <a:rPr lang="pl-PL" sz="1800" i="1" dirty="0" smtClean="0"/>
              <a:t> the piano.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What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time</a:t>
            </a:r>
            <a:r>
              <a:rPr lang="pl-PL" sz="1800" i="1" dirty="0" smtClean="0"/>
              <a:t> do </a:t>
            </a:r>
            <a:r>
              <a:rPr lang="pl-PL" sz="1800" i="1" dirty="0" err="1" smtClean="0"/>
              <a:t>you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usually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get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up</a:t>
            </a:r>
            <a:r>
              <a:rPr lang="pl-PL" sz="1800" i="1" dirty="0"/>
              <a:t>?</a:t>
            </a:r>
          </a:p>
          <a:p>
            <a:pPr marL="137160" indent="0" algn="ctr">
              <a:buNone/>
            </a:pPr>
            <a:endParaRPr lang="pl-PL" sz="1800" b="1" u="sng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26</a:t>
            </a:fld>
            <a:endParaRPr lang="pl-P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417813"/>
            <a:ext cx="260985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553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850106"/>
          </a:xfrm>
        </p:spPr>
        <p:txBody>
          <a:bodyPr/>
          <a:lstStyle/>
          <a:p>
            <a:r>
              <a:rPr lang="pl-PL" dirty="0" err="1">
                <a:latin typeface="+mn-lt"/>
              </a:rPr>
              <a:t>Present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Continuous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18461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Opisuje czynności trwające w danej chwili lub przez krótki czas w teraźniejszości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jeżeli coś nas irytuje (</a:t>
            </a:r>
            <a:r>
              <a:rPr lang="pl-PL" sz="1800" dirty="0" err="1"/>
              <a:t>always,never</a:t>
            </a:r>
            <a:r>
              <a:rPr lang="pl-PL" sz="1800" dirty="0"/>
              <a:t>) np</a:t>
            </a:r>
            <a:r>
              <a:rPr lang="pl-PL" sz="1800" i="1" dirty="0"/>
              <a:t>.: He </a:t>
            </a:r>
            <a:r>
              <a:rPr lang="pl-PL" sz="1800" i="1" dirty="0" err="1"/>
              <a:t>is</a:t>
            </a:r>
            <a:r>
              <a:rPr lang="pl-PL" sz="1800" i="1" dirty="0"/>
              <a:t> </a:t>
            </a:r>
            <a:r>
              <a:rPr lang="pl-PL" sz="1800" i="1" dirty="0" err="1"/>
              <a:t>always</a:t>
            </a:r>
            <a:r>
              <a:rPr lang="pl-PL" sz="1800" i="1" dirty="0"/>
              <a:t> </a:t>
            </a:r>
            <a:r>
              <a:rPr lang="pl-PL" sz="1800" i="1" dirty="0" err="1"/>
              <a:t>being</a:t>
            </a:r>
            <a:r>
              <a:rPr lang="pl-PL" sz="1800" i="1" dirty="0"/>
              <a:t> </a:t>
            </a:r>
            <a:r>
              <a:rPr lang="pl-PL" sz="1800" i="1" dirty="0" err="1"/>
              <a:t>late</a:t>
            </a:r>
            <a:r>
              <a:rPr lang="pl-PL" sz="1800" i="1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indent="0">
              <a:buNone/>
            </a:pPr>
            <a:r>
              <a:rPr lang="pl-PL" sz="1800" dirty="0" smtClean="0"/>
              <a:t>	Twierdzenia</a:t>
            </a:r>
            <a:r>
              <a:rPr lang="pl-PL" sz="1800" dirty="0"/>
              <a:t>: Os + </a:t>
            </a:r>
            <a:r>
              <a:rPr lang="pl-PL" sz="1800" dirty="0" err="1"/>
              <a:t>am</a:t>
            </a:r>
            <a:r>
              <a:rPr lang="pl-PL" sz="1800" dirty="0"/>
              <a:t>/</a:t>
            </a:r>
            <a:r>
              <a:rPr lang="pl-PL" sz="1800" dirty="0" err="1"/>
              <a:t>are</a:t>
            </a:r>
            <a:r>
              <a:rPr lang="pl-PL" sz="1800" dirty="0"/>
              <a:t>/</a:t>
            </a:r>
            <a:r>
              <a:rPr lang="pl-PL" sz="1800" dirty="0" err="1"/>
              <a:t>is</a:t>
            </a:r>
            <a:r>
              <a:rPr lang="pl-PL" sz="1800" dirty="0"/>
              <a:t> + czasownik z </a:t>
            </a:r>
            <a:r>
              <a:rPr lang="pl-PL" sz="1800" dirty="0" err="1"/>
              <a:t>ing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 smtClean="0"/>
              <a:t>	Pytania</a:t>
            </a:r>
            <a:r>
              <a:rPr lang="pl-PL" sz="1800" dirty="0"/>
              <a:t>: Am/</a:t>
            </a:r>
            <a:r>
              <a:rPr lang="pl-PL" sz="1800" dirty="0" err="1"/>
              <a:t>are</a:t>
            </a:r>
            <a:r>
              <a:rPr lang="pl-PL" sz="1800" dirty="0"/>
              <a:t>/</a:t>
            </a:r>
            <a:r>
              <a:rPr lang="pl-PL" sz="1800" dirty="0" err="1"/>
              <a:t>is</a:t>
            </a:r>
            <a:r>
              <a:rPr lang="pl-PL" sz="1800" dirty="0"/>
              <a:t> + os + czasownik z </a:t>
            </a:r>
            <a:r>
              <a:rPr lang="pl-PL" sz="1800" dirty="0" err="1"/>
              <a:t>ing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 smtClean="0"/>
              <a:t>	Przeczenia</a:t>
            </a:r>
            <a:r>
              <a:rPr lang="pl-PL" sz="1800" dirty="0"/>
              <a:t>: Os + </a:t>
            </a:r>
            <a:r>
              <a:rPr lang="pl-PL" sz="1800" dirty="0" err="1"/>
              <a:t>am</a:t>
            </a:r>
            <a:r>
              <a:rPr lang="pl-PL" sz="1800" dirty="0"/>
              <a:t> not/</a:t>
            </a:r>
            <a:r>
              <a:rPr lang="pl-PL" sz="1800" dirty="0" err="1"/>
              <a:t>aren’t</a:t>
            </a:r>
            <a:r>
              <a:rPr lang="pl-PL" sz="1800" dirty="0"/>
              <a:t>/</a:t>
            </a:r>
            <a:r>
              <a:rPr lang="pl-PL" sz="1800" dirty="0" err="1"/>
              <a:t>isn’t</a:t>
            </a:r>
            <a:r>
              <a:rPr lang="pl-PL" sz="1800" dirty="0"/>
              <a:t> + czasownik z </a:t>
            </a:r>
            <a:r>
              <a:rPr lang="pl-PL" sz="1800" dirty="0" err="1"/>
              <a:t>ing</a:t>
            </a:r>
            <a:endParaRPr lang="pl-PL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 marL="137160" indent="0">
              <a:buNone/>
            </a:pPr>
            <a:r>
              <a:rPr lang="pl-PL" sz="1800" dirty="0" smtClean="0"/>
              <a:t>	</a:t>
            </a:r>
            <a:r>
              <a:rPr lang="pl-PL" sz="1600" dirty="0" err="1" smtClean="0"/>
              <a:t>Now</a:t>
            </a:r>
            <a:endParaRPr lang="pl-PL" sz="1600" dirty="0"/>
          </a:p>
          <a:p>
            <a:pPr marL="137160" indent="0">
              <a:buNone/>
            </a:pPr>
            <a:r>
              <a:rPr lang="pl-PL" sz="1600" dirty="0" smtClean="0"/>
              <a:t>	At </a:t>
            </a:r>
            <a:r>
              <a:rPr lang="pl-PL" sz="1600" dirty="0"/>
              <a:t>the moment</a:t>
            </a:r>
          </a:p>
          <a:p>
            <a:pPr marL="137160" indent="0">
              <a:buNone/>
            </a:pPr>
            <a:r>
              <a:rPr lang="pl-PL" sz="1600" dirty="0" smtClean="0"/>
              <a:t>	At </a:t>
            </a:r>
            <a:r>
              <a:rPr lang="pl-PL" sz="1600" dirty="0" err="1"/>
              <a:t>present</a:t>
            </a:r>
            <a:endParaRPr lang="pl-PL" sz="1600" dirty="0"/>
          </a:p>
          <a:p>
            <a:pPr marL="137160" indent="0">
              <a:buNone/>
            </a:pPr>
            <a:endParaRPr lang="pl-PL" sz="1800" dirty="0"/>
          </a:p>
          <a:p>
            <a:pPr marL="137160" indent="0" algn="ctr">
              <a:buNone/>
            </a:pPr>
            <a:r>
              <a:rPr lang="pl-PL" sz="2000" i="1" dirty="0" err="1" smtClean="0"/>
              <a:t>Listen</a:t>
            </a:r>
            <a:r>
              <a:rPr lang="pl-PL" sz="2000" i="1" dirty="0" smtClean="0"/>
              <a:t>! </a:t>
            </a:r>
            <a:r>
              <a:rPr lang="pl-PL" sz="2000" i="1" dirty="0" err="1" smtClean="0"/>
              <a:t>They’re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playing</a:t>
            </a:r>
            <a:r>
              <a:rPr lang="pl-PL" sz="2000" i="1" dirty="0" smtClean="0"/>
              <a:t> the </a:t>
            </a:r>
            <a:r>
              <a:rPr lang="pl-PL" sz="2000" i="1" dirty="0" err="1" smtClean="0"/>
              <a:t>drums</a:t>
            </a:r>
            <a:r>
              <a:rPr lang="pl-PL" sz="2000" i="1" dirty="0" smtClean="0"/>
              <a:t>.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He’s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working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long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hours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these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days</a:t>
            </a:r>
            <a:r>
              <a:rPr lang="pl-PL" sz="2000" i="1" dirty="0" smtClean="0"/>
              <a:t>.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What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are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doing</a:t>
            </a:r>
            <a:r>
              <a:rPr lang="pl-PL" sz="2000" i="1" dirty="0" smtClean="0"/>
              <a:t>?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aren’t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cheating</a:t>
            </a:r>
            <a:r>
              <a:rPr lang="pl-PL" sz="2000" i="1" dirty="0" smtClean="0"/>
              <a:t>, </a:t>
            </a:r>
            <a:r>
              <a:rPr lang="pl-PL" sz="2000" i="1" dirty="0" err="1" smtClean="0"/>
              <a:t>are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/>
              <a:t>?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27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153663" y="6309320"/>
            <a:ext cx="2836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p.256</a:t>
            </a:r>
          </a:p>
        </p:txBody>
      </p:sp>
    </p:spTree>
    <p:extLst>
      <p:ext uri="{BB962C8B-B14F-4D97-AF65-F5344CB8AC3E}">
        <p14:creationId xmlns:p14="http://schemas.microsoft.com/office/powerpoint/2010/main" val="4144987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pl-PL" dirty="0" err="1">
                <a:latin typeface="+mn-lt"/>
              </a:rPr>
              <a:t>Present</a:t>
            </a:r>
            <a:r>
              <a:rPr lang="pl-PL" dirty="0">
                <a:latin typeface="+mn-lt"/>
              </a:rPr>
              <a:t> Perfect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08720"/>
            <a:ext cx="8856984" cy="54006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b="1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Czynności, które właśnie się rozpoczęły lub zakończyły.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Sytuacje lub stany, które rozpoczęły się w przeszłości i trwają do teraz.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Czynności, które wydarzyły się w niedalekiej przeszłości a ich skutki są widoczne w teraźniejszości</a:t>
            </a:r>
            <a:r>
              <a:rPr lang="pl-PL" sz="1400" dirty="0" smtClean="0"/>
              <a:t>.</a:t>
            </a:r>
            <a:endParaRPr lang="pl-PL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b="1" dirty="0"/>
              <a:t>Budowa zdań</a:t>
            </a:r>
            <a:r>
              <a:rPr lang="pl-PL" dirty="0"/>
              <a:t>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400" dirty="0">
                <a:solidFill>
                  <a:prstClr val="white"/>
                </a:solidFill>
              </a:rPr>
              <a:t>	Twierdzenia: Os + </a:t>
            </a:r>
            <a:r>
              <a:rPr lang="pl-PL" sz="1400" dirty="0" err="1">
                <a:solidFill>
                  <a:prstClr val="white"/>
                </a:solidFill>
              </a:rPr>
              <a:t>have</a:t>
            </a:r>
            <a:r>
              <a:rPr lang="pl-PL" sz="1400" dirty="0">
                <a:solidFill>
                  <a:prstClr val="white"/>
                </a:solidFill>
              </a:rPr>
              <a:t>/</a:t>
            </a:r>
            <a:r>
              <a:rPr lang="pl-PL" sz="1400" dirty="0" err="1">
                <a:solidFill>
                  <a:prstClr val="white"/>
                </a:solidFill>
              </a:rPr>
              <a:t>has</a:t>
            </a:r>
            <a:r>
              <a:rPr lang="pl-PL" sz="1400" dirty="0">
                <a:solidFill>
                  <a:prstClr val="white"/>
                </a:solidFill>
              </a:rPr>
              <a:t> + 3 forma czasownika/</a:t>
            </a:r>
            <a:r>
              <a:rPr lang="pl-PL" sz="1400" dirty="0" err="1">
                <a:solidFill>
                  <a:prstClr val="white"/>
                </a:solidFill>
              </a:rPr>
              <a:t>ed</a:t>
            </a:r>
            <a:endParaRPr lang="pl-PL" sz="14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400" dirty="0">
                <a:solidFill>
                  <a:prstClr val="white"/>
                </a:solidFill>
              </a:rPr>
              <a:t>	Pytania: </a:t>
            </a:r>
            <a:r>
              <a:rPr lang="pl-PL" sz="1400" dirty="0" err="1">
                <a:solidFill>
                  <a:prstClr val="white"/>
                </a:solidFill>
              </a:rPr>
              <a:t>Have</a:t>
            </a:r>
            <a:r>
              <a:rPr lang="pl-PL" sz="1400" dirty="0">
                <a:solidFill>
                  <a:prstClr val="white"/>
                </a:solidFill>
              </a:rPr>
              <a:t>/Has + Os + 3 forma czasownika/</a:t>
            </a:r>
            <a:r>
              <a:rPr lang="pl-PL" sz="1400" dirty="0" err="1">
                <a:solidFill>
                  <a:prstClr val="white"/>
                </a:solidFill>
              </a:rPr>
              <a:t>ed</a:t>
            </a:r>
            <a:endParaRPr lang="pl-PL" sz="14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400" dirty="0">
                <a:solidFill>
                  <a:prstClr val="white"/>
                </a:solidFill>
              </a:rPr>
              <a:t>	Przeczenia: Os + </a:t>
            </a:r>
            <a:r>
              <a:rPr lang="pl-PL" sz="1400" dirty="0" err="1">
                <a:solidFill>
                  <a:prstClr val="white"/>
                </a:solidFill>
              </a:rPr>
              <a:t>haven’t</a:t>
            </a:r>
            <a:r>
              <a:rPr lang="pl-PL" sz="1400" dirty="0">
                <a:solidFill>
                  <a:prstClr val="white"/>
                </a:solidFill>
              </a:rPr>
              <a:t>/</a:t>
            </a:r>
            <a:r>
              <a:rPr lang="pl-PL" sz="1400" dirty="0" err="1">
                <a:solidFill>
                  <a:prstClr val="white"/>
                </a:solidFill>
              </a:rPr>
              <a:t>hasn’t</a:t>
            </a:r>
            <a:r>
              <a:rPr lang="pl-PL" sz="1400" dirty="0">
                <a:solidFill>
                  <a:prstClr val="white"/>
                </a:solidFill>
              </a:rPr>
              <a:t> + 3 forma czasownika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b="1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 smtClean="0"/>
              <a:t>For – ilość (2 </a:t>
            </a:r>
            <a:r>
              <a:rPr lang="pl-PL" sz="1400" dirty="0" err="1" smtClean="0"/>
              <a:t>years</a:t>
            </a:r>
            <a:r>
              <a:rPr lang="pl-PL" sz="1400" dirty="0" smtClean="0"/>
              <a:t>, 5 </a:t>
            </a:r>
            <a:r>
              <a:rPr lang="pl-PL" sz="1400" dirty="0" err="1" smtClean="0"/>
              <a:t>months</a:t>
            </a:r>
            <a:r>
              <a:rPr lang="pl-PL" sz="1400" dirty="0" smtClean="0"/>
              <a:t>, </a:t>
            </a:r>
            <a:r>
              <a:rPr lang="pl-PL" sz="1400" dirty="0" err="1" smtClean="0"/>
              <a:t>ages</a:t>
            </a:r>
            <a:r>
              <a:rPr lang="pl-PL" sz="1400" dirty="0"/>
              <a:t> </a:t>
            </a:r>
            <a:r>
              <a:rPr lang="pl-PL" sz="1400" dirty="0" smtClean="0"/>
              <a:t>…)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 err="1" smtClean="0"/>
              <a:t>Since</a:t>
            </a:r>
            <a:r>
              <a:rPr lang="pl-PL" sz="1400" dirty="0" smtClean="0"/>
              <a:t> – od pewnego momentu w przeszłości (2005, May, </a:t>
            </a:r>
            <a:r>
              <a:rPr lang="pl-PL" sz="1400" dirty="0" err="1" smtClean="0"/>
              <a:t>last</a:t>
            </a:r>
            <a:r>
              <a:rPr lang="pl-PL" sz="1400" dirty="0" smtClean="0"/>
              <a:t> weekend, </a:t>
            </a:r>
            <a:r>
              <a:rPr lang="pl-PL" sz="1400" dirty="0" err="1" smtClean="0"/>
              <a:t>childhood</a:t>
            </a:r>
            <a:r>
              <a:rPr lang="pl-PL" sz="1400" dirty="0" smtClean="0"/>
              <a:t>…)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 err="1" smtClean="0"/>
              <a:t>Already</a:t>
            </a:r>
            <a:r>
              <a:rPr lang="pl-PL" sz="1400" dirty="0" smtClean="0"/>
              <a:t> – już (w zdaniach twierdzących)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 smtClean="0"/>
              <a:t>Just -  właśnie (w zdaniach twierdzących)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 err="1" smtClean="0"/>
              <a:t>Yet</a:t>
            </a:r>
            <a:r>
              <a:rPr lang="pl-PL" sz="1400" dirty="0" smtClean="0"/>
              <a:t> – już (w pytaniach), jeszcze (w przeczeniach)</a:t>
            </a:r>
          </a:p>
          <a:p>
            <a:pPr marL="137160" indent="0" algn="ctr">
              <a:buNone/>
            </a:pPr>
            <a:r>
              <a:rPr lang="pl-PL" sz="1800" i="1" dirty="0" smtClean="0"/>
              <a:t>I </a:t>
            </a:r>
            <a:r>
              <a:rPr lang="pl-PL" sz="1800" i="1" dirty="0" err="1" smtClean="0"/>
              <a:t>have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already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finished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project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smtClean="0"/>
              <a:t>The film </a:t>
            </a:r>
            <a:r>
              <a:rPr lang="pl-PL" sz="1800" i="1" dirty="0" err="1" smtClean="0"/>
              <a:t>has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just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started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smtClean="0"/>
              <a:t>We </a:t>
            </a:r>
            <a:r>
              <a:rPr lang="pl-PL" sz="1800" i="1" dirty="0" err="1" smtClean="0"/>
              <a:t>haven’t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seen</a:t>
            </a:r>
            <a:r>
              <a:rPr lang="pl-PL" sz="1800" i="1" dirty="0" smtClean="0"/>
              <a:t> Mary </a:t>
            </a:r>
            <a:r>
              <a:rPr lang="pl-PL" sz="1800" i="1" dirty="0" err="1" smtClean="0"/>
              <a:t>since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last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summer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She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hasn’t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seen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this</a:t>
            </a:r>
            <a:r>
              <a:rPr lang="pl-PL" sz="1800" i="1" dirty="0" smtClean="0"/>
              <a:t> film </a:t>
            </a:r>
            <a:r>
              <a:rPr lang="pl-PL" sz="1800" i="1" dirty="0" err="1" smtClean="0"/>
              <a:t>yet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Have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you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ever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been</a:t>
            </a:r>
            <a:r>
              <a:rPr lang="pl-PL" sz="1800" i="1" dirty="0" smtClean="0"/>
              <a:t> to France?</a:t>
            </a:r>
            <a:endParaRPr lang="pl-PL" sz="1800" i="1" dirty="0"/>
          </a:p>
          <a:p>
            <a:pPr marL="137160" indent="0">
              <a:buNone/>
            </a:pP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28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059832" y="6165304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p.260</a:t>
            </a:r>
          </a:p>
        </p:txBody>
      </p:sp>
    </p:spTree>
    <p:extLst>
      <p:ext uri="{BB962C8B-B14F-4D97-AF65-F5344CB8AC3E}">
        <p14:creationId xmlns:p14="http://schemas.microsoft.com/office/powerpoint/2010/main" val="3426518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latin typeface="+mn-lt"/>
              </a:rPr>
              <a:t>Present</a:t>
            </a:r>
            <a:r>
              <a:rPr lang="pl-PL" dirty="0">
                <a:latin typeface="+mn-lt"/>
              </a:rPr>
              <a:t> Perfect </a:t>
            </a:r>
            <a:r>
              <a:rPr lang="pl-PL" dirty="0" err="1">
                <a:latin typeface="+mn-lt"/>
              </a:rPr>
              <a:t>Continuous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4726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Czynności, które trwają nieprzerwanie od pewnego momentu do tej chwili.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Czynności, które trwają od pewnego czasu a ich skutek jest widoczny w teraźniejszości</a:t>
            </a:r>
            <a:r>
              <a:rPr lang="pl-PL" sz="1600" dirty="0" smtClean="0"/>
              <a:t>.</a:t>
            </a:r>
            <a:endParaRPr lang="pl-PL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Twierdzenia: Os + </a:t>
            </a:r>
            <a:r>
              <a:rPr lang="pl-PL" sz="1600" dirty="0" err="1">
                <a:solidFill>
                  <a:prstClr val="white"/>
                </a:solidFill>
              </a:rPr>
              <a:t>have</a:t>
            </a:r>
            <a:r>
              <a:rPr lang="pl-PL" sz="1600" dirty="0">
                <a:solidFill>
                  <a:prstClr val="white"/>
                </a:solidFill>
              </a:rPr>
              <a:t>/</a:t>
            </a:r>
            <a:r>
              <a:rPr lang="pl-PL" sz="1600" dirty="0" err="1">
                <a:solidFill>
                  <a:prstClr val="white"/>
                </a:solidFill>
              </a:rPr>
              <a:t>has</a:t>
            </a:r>
            <a:r>
              <a:rPr lang="pl-PL" sz="1600" dirty="0">
                <a:solidFill>
                  <a:prstClr val="white"/>
                </a:solidFill>
              </a:rPr>
              <a:t> + </a:t>
            </a:r>
            <a:r>
              <a:rPr lang="pl-PL" sz="1600" dirty="0" err="1">
                <a:solidFill>
                  <a:prstClr val="white"/>
                </a:solidFill>
              </a:rPr>
              <a:t>been</a:t>
            </a:r>
            <a:r>
              <a:rPr lang="pl-PL" sz="1600" dirty="0">
                <a:solidFill>
                  <a:prstClr val="white"/>
                </a:solidFill>
              </a:rPr>
              <a:t> + czasownik z końcówką </a:t>
            </a:r>
            <a:r>
              <a:rPr lang="pl-PL" sz="1600" dirty="0" err="1">
                <a:solidFill>
                  <a:prstClr val="white"/>
                </a:solidFill>
              </a:rPr>
              <a:t>ing</a:t>
            </a:r>
            <a:endParaRPr lang="pl-PL" sz="16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Pytania: Os + </a:t>
            </a:r>
            <a:r>
              <a:rPr lang="pl-PL" sz="1600" dirty="0" err="1">
                <a:solidFill>
                  <a:prstClr val="white"/>
                </a:solidFill>
              </a:rPr>
              <a:t>haven’t</a:t>
            </a:r>
            <a:r>
              <a:rPr lang="pl-PL" sz="1600" dirty="0">
                <a:solidFill>
                  <a:prstClr val="white"/>
                </a:solidFill>
              </a:rPr>
              <a:t>/</a:t>
            </a:r>
            <a:r>
              <a:rPr lang="pl-PL" sz="1600" dirty="0" err="1">
                <a:solidFill>
                  <a:prstClr val="white"/>
                </a:solidFill>
              </a:rPr>
              <a:t>hasn’t</a:t>
            </a:r>
            <a:r>
              <a:rPr lang="pl-PL" sz="1600" dirty="0">
                <a:solidFill>
                  <a:prstClr val="white"/>
                </a:solidFill>
              </a:rPr>
              <a:t> + </a:t>
            </a:r>
            <a:r>
              <a:rPr lang="pl-PL" sz="1600" dirty="0" err="1">
                <a:solidFill>
                  <a:prstClr val="white"/>
                </a:solidFill>
              </a:rPr>
              <a:t>been</a:t>
            </a:r>
            <a:r>
              <a:rPr lang="pl-PL" sz="1600" dirty="0">
                <a:solidFill>
                  <a:prstClr val="white"/>
                </a:solidFill>
              </a:rPr>
              <a:t> + czasownik z końcówką </a:t>
            </a:r>
            <a:r>
              <a:rPr lang="pl-PL" sz="1600" dirty="0" err="1">
                <a:solidFill>
                  <a:prstClr val="white"/>
                </a:solidFill>
              </a:rPr>
              <a:t>ing</a:t>
            </a:r>
            <a:endParaRPr lang="pl-PL" sz="16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Przeczenia: </a:t>
            </a:r>
            <a:r>
              <a:rPr lang="pl-PL" sz="1600" dirty="0" err="1">
                <a:solidFill>
                  <a:prstClr val="white"/>
                </a:solidFill>
              </a:rPr>
              <a:t>Have</a:t>
            </a:r>
            <a:r>
              <a:rPr lang="pl-PL" sz="1600" dirty="0">
                <a:solidFill>
                  <a:prstClr val="white"/>
                </a:solidFill>
              </a:rPr>
              <a:t>/Has + os + </a:t>
            </a:r>
            <a:r>
              <a:rPr lang="pl-PL" sz="1600" dirty="0" err="1">
                <a:solidFill>
                  <a:prstClr val="white"/>
                </a:solidFill>
              </a:rPr>
              <a:t>been</a:t>
            </a:r>
            <a:r>
              <a:rPr lang="pl-PL" sz="1600" dirty="0">
                <a:solidFill>
                  <a:prstClr val="white"/>
                </a:solidFill>
              </a:rPr>
              <a:t> + czasownik z końcówką </a:t>
            </a:r>
            <a:r>
              <a:rPr lang="pl-PL" sz="1600" dirty="0" err="1">
                <a:solidFill>
                  <a:prstClr val="white"/>
                </a:solidFill>
              </a:rPr>
              <a:t>ing</a:t>
            </a:r>
            <a:endParaRPr lang="pl-PL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For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 smtClean="0"/>
              <a:t>Since</a:t>
            </a:r>
            <a:endParaRPr lang="pl-PL" sz="1600" dirty="0" smtClean="0"/>
          </a:p>
          <a:p>
            <a:pPr marL="137160" indent="0" algn="ctr">
              <a:buNone/>
            </a:pPr>
            <a:r>
              <a:rPr lang="pl-PL" sz="2000" i="1" dirty="0" err="1" smtClean="0"/>
              <a:t>We’ve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been</a:t>
            </a:r>
            <a:r>
              <a:rPr lang="pl-PL" sz="2000" i="1" dirty="0" smtClean="0"/>
              <a:t> painting the </a:t>
            </a:r>
            <a:r>
              <a:rPr lang="pl-PL" sz="2000" i="1" dirty="0" err="1" smtClean="0"/>
              <a:t>room</a:t>
            </a:r>
            <a:r>
              <a:rPr lang="pl-PL" sz="2000" i="1" dirty="0" smtClean="0"/>
              <a:t> for 3 </a:t>
            </a:r>
            <a:r>
              <a:rPr lang="pl-PL" sz="2000" i="1" dirty="0" err="1" smtClean="0"/>
              <a:t>hours</a:t>
            </a:r>
            <a:r>
              <a:rPr lang="pl-PL" sz="2000" i="1" dirty="0"/>
              <a:t> </a:t>
            </a:r>
            <a:r>
              <a:rPr lang="pl-PL" sz="2000" i="1" dirty="0" smtClean="0"/>
              <a:t>and we ran out of </a:t>
            </a:r>
            <a:r>
              <a:rPr lang="pl-PL" sz="2000" i="1" dirty="0" err="1" smtClean="0"/>
              <a:t>paint</a:t>
            </a:r>
            <a:r>
              <a:rPr lang="pl-PL" sz="2000" i="1" dirty="0" smtClean="0"/>
              <a:t>.</a:t>
            </a:r>
          </a:p>
          <a:p>
            <a:pPr marL="137160" indent="0" algn="ctr">
              <a:buNone/>
            </a:pPr>
            <a:r>
              <a:rPr lang="pl-PL" sz="2000" i="1" dirty="0" smtClean="0"/>
              <a:t>How </a:t>
            </a:r>
            <a:r>
              <a:rPr lang="pl-PL" sz="2000" i="1" dirty="0" err="1" smtClean="0"/>
              <a:t>long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have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been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waiting</a:t>
            </a:r>
            <a:r>
              <a:rPr lang="pl-PL" sz="2000" i="1" dirty="0" smtClean="0"/>
              <a:t> for me?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She’s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been</a:t>
            </a:r>
            <a:r>
              <a:rPr lang="pl-PL" sz="2000" i="1" dirty="0" smtClean="0"/>
              <a:t> learning Spanish </a:t>
            </a:r>
            <a:r>
              <a:rPr lang="pl-PL" sz="2000" i="1" dirty="0" err="1" smtClean="0"/>
              <a:t>since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primary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school</a:t>
            </a:r>
            <a:r>
              <a:rPr lang="pl-PL" sz="2000" i="1" dirty="0" smtClean="0"/>
              <a:t>.</a:t>
            </a:r>
            <a:endParaRPr lang="pl-PL" sz="2000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29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987824" y="6309320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p.260</a:t>
            </a:r>
          </a:p>
        </p:txBody>
      </p:sp>
    </p:spTree>
    <p:extLst>
      <p:ext uri="{BB962C8B-B14F-4D97-AF65-F5344CB8AC3E}">
        <p14:creationId xmlns:p14="http://schemas.microsoft.com/office/powerpoint/2010/main" val="3753679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pl-PL" dirty="0">
                <a:latin typeface="+mn-lt"/>
              </a:rPr>
              <a:t>Past Simple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Czas przeszły dokonany, opisuje czynności, które wydarzyły się w przeszłości.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Kilka czynności, które wydarzyły się jedna po drugiej.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Twierdzenia: Os + czasownik 2 forma/</a:t>
            </a:r>
            <a:r>
              <a:rPr lang="pl-PL" sz="1600" dirty="0" err="1">
                <a:solidFill>
                  <a:prstClr val="white"/>
                </a:solidFill>
              </a:rPr>
              <a:t>ed</a:t>
            </a:r>
            <a:r>
              <a:rPr lang="pl-PL" sz="1600" dirty="0">
                <a:solidFill>
                  <a:prstClr val="white"/>
                </a:solidFill>
              </a:rPr>
              <a:t> 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Pytania: </a:t>
            </a:r>
            <a:r>
              <a:rPr lang="pl-PL" sz="1600" dirty="0" err="1">
                <a:solidFill>
                  <a:prstClr val="white"/>
                </a:solidFill>
              </a:rPr>
              <a:t>Did</a:t>
            </a:r>
            <a:r>
              <a:rPr lang="pl-PL" sz="1600" dirty="0">
                <a:solidFill>
                  <a:prstClr val="white"/>
                </a:solidFill>
              </a:rPr>
              <a:t> + os + czasownik 1 forma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600" dirty="0">
                <a:solidFill>
                  <a:prstClr val="white"/>
                </a:solidFill>
              </a:rPr>
              <a:t>	Przeczenia: Os + </a:t>
            </a:r>
            <a:r>
              <a:rPr lang="pl-PL" sz="1600" dirty="0" err="1">
                <a:solidFill>
                  <a:prstClr val="white"/>
                </a:solidFill>
              </a:rPr>
              <a:t>didn’t</a:t>
            </a:r>
            <a:r>
              <a:rPr lang="pl-PL" sz="1600" dirty="0">
                <a:solidFill>
                  <a:prstClr val="white"/>
                </a:solidFill>
              </a:rPr>
              <a:t> + czasownik 1 forma</a:t>
            </a:r>
            <a:endParaRPr lang="pl-PL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Yesterday</a:t>
            </a: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A </a:t>
            </a:r>
            <a:r>
              <a:rPr lang="pl-PL" sz="1600" dirty="0" err="1"/>
              <a:t>week</a:t>
            </a:r>
            <a:r>
              <a:rPr lang="pl-PL" sz="1600" dirty="0"/>
              <a:t>/</a:t>
            </a:r>
            <a:r>
              <a:rPr lang="pl-PL" sz="1600" dirty="0" err="1"/>
              <a:t>month</a:t>
            </a:r>
            <a:r>
              <a:rPr lang="pl-PL" sz="1600" dirty="0"/>
              <a:t>/</a:t>
            </a:r>
            <a:r>
              <a:rPr lang="pl-PL" sz="1600" dirty="0" err="1"/>
              <a:t>year</a:t>
            </a:r>
            <a:r>
              <a:rPr lang="pl-PL" sz="1600" dirty="0"/>
              <a:t>  … ago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Monday</a:t>
            </a:r>
            <a:r>
              <a:rPr lang="pl-PL" sz="1600" dirty="0"/>
              <a:t>/</a:t>
            </a:r>
            <a:r>
              <a:rPr lang="pl-PL" sz="1600" dirty="0" err="1"/>
              <a:t>week</a:t>
            </a:r>
            <a:r>
              <a:rPr lang="pl-PL" sz="1600" dirty="0"/>
              <a:t>/weekend/</a:t>
            </a:r>
            <a:r>
              <a:rPr lang="pl-PL" sz="1600" dirty="0" err="1"/>
              <a:t>moth</a:t>
            </a:r>
            <a:r>
              <a:rPr lang="pl-PL" sz="1600" dirty="0"/>
              <a:t>/</a:t>
            </a:r>
            <a:r>
              <a:rPr lang="pl-PL" sz="1600" dirty="0" err="1"/>
              <a:t>year</a:t>
            </a:r>
            <a:r>
              <a:rPr lang="pl-PL" sz="1600" dirty="0"/>
              <a:t>/</a:t>
            </a:r>
            <a:r>
              <a:rPr lang="pl-PL" sz="1600" dirty="0" err="1"/>
              <a:t>summer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In 2000/ Spring…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On 20th </a:t>
            </a:r>
            <a:r>
              <a:rPr lang="pl-PL" sz="1600" dirty="0" err="1"/>
              <a:t>September</a:t>
            </a:r>
            <a:endParaRPr lang="pl-PL" sz="1600" dirty="0"/>
          </a:p>
          <a:p>
            <a:pPr marL="137160" indent="0" algn="ctr">
              <a:buNone/>
            </a:pPr>
            <a:r>
              <a:rPr lang="pl-PL" sz="2000" i="1" dirty="0" err="1" smtClean="0"/>
              <a:t>When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were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born</a:t>
            </a:r>
            <a:r>
              <a:rPr lang="pl-PL" sz="2000" i="1" dirty="0" smtClean="0"/>
              <a:t>?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They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weren’t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at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school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because</a:t>
            </a:r>
            <a:r>
              <a:rPr lang="pl-PL" sz="2000" i="1" dirty="0" smtClean="0"/>
              <a:t> of the </a:t>
            </a:r>
            <a:r>
              <a:rPr lang="pl-PL" sz="2000" i="1" dirty="0" err="1" smtClean="0"/>
              <a:t>trip</a:t>
            </a:r>
            <a:r>
              <a:rPr lang="pl-PL" sz="2000" i="1" dirty="0" smtClean="0"/>
              <a:t>.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Did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call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her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yesterday</a:t>
            </a:r>
            <a:r>
              <a:rPr lang="pl-PL" sz="2000" i="1" dirty="0" smtClean="0"/>
              <a:t>?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Last</a:t>
            </a:r>
            <a:r>
              <a:rPr lang="pl-PL" sz="2000" i="1" dirty="0" smtClean="0"/>
              <a:t> weekend, I </a:t>
            </a:r>
            <a:r>
              <a:rPr lang="pl-PL" sz="2000" i="1" dirty="0" err="1" smtClean="0"/>
              <a:t>had</a:t>
            </a:r>
            <a:r>
              <a:rPr lang="pl-PL" sz="2000" i="1" dirty="0" smtClean="0"/>
              <a:t> a family dinner, met my </a:t>
            </a:r>
            <a:r>
              <a:rPr lang="pl-PL" sz="2000" i="1" dirty="0" err="1" smtClean="0"/>
              <a:t>friends</a:t>
            </a:r>
            <a:r>
              <a:rPr lang="pl-PL" sz="2000" i="1" dirty="0" smtClean="0"/>
              <a:t> and in the </a:t>
            </a:r>
            <a:r>
              <a:rPr lang="pl-PL" sz="2000" i="1" dirty="0" err="1" smtClean="0"/>
              <a:t>evening</a:t>
            </a:r>
            <a:r>
              <a:rPr lang="pl-PL" sz="2000" i="1" dirty="0" smtClean="0"/>
              <a:t>,  went out to the </a:t>
            </a:r>
            <a:r>
              <a:rPr lang="pl-PL" sz="2000" i="1" dirty="0" err="1" smtClean="0"/>
              <a:t>cinema</a:t>
            </a:r>
            <a:r>
              <a:rPr lang="pl-PL" sz="2000" i="1" dirty="0" smtClean="0"/>
              <a:t> with my </a:t>
            </a:r>
            <a:r>
              <a:rPr lang="pl-PL" sz="2000" i="1" dirty="0" err="1" smtClean="0"/>
              <a:t>girlfriend</a:t>
            </a:r>
            <a:r>
              <a:rPr lang="pl-PL" sz="2000" i="1" dirty="0"/>
              <a:t>.</a:t>
            </a:r>
            <a:endParaRPr lang="pl-PL" sz="2000" i="1" dirty="0" smtClean="0"/>
          </a:p>
          <a:p>
            <a:pPr marL="137160" indent="0" algn="ctr">
              <a:buNone/>
            </a:pPr>
            <a:endParaRPr lang="pl-PL" sz="2000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30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771800" y="6309320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p.258</a:t>
            </a:r>
          </a:p>
        </p:txBody>
      </p:sp>
    </p:spTree>
    <p:extLst>
      <p:ext uri="{BB962C8B-B14F-4D97-AF65-F5344CB8AC3E}">
        <p14:creationId xmlns:p14="http://schemas.microsoft.com/office/powerpoint/2010/main" val="4050558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6964" y="116632"/>
            <a:ext cx="8229600" cy="922114"/>
          </a:xfrm>
        </p:spPr>
        <p:txBody>
          <a:bodyPr/>
          <a:lstStyle/>
          <a:p>
            <a:r>
              <a:rPr lang="pl-PL" dirty="0">
                <a:latin typeface="+mn-lt"/>
              </a:rPr>
              <a:t>USED TO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0405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3000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200" dirty="0"/>
              <a:t>Czynności lub sytuacje , które były regularnie powtarzane w przeszłości, a teraz już nie są</a:t>
            </a:r>
            <a:r>
              <a:rPr lang="pl-PL" sz="2200" dirty="0" smtClean="0"/>
              <a:t>.</a:t>
            </a:r>
            <a:endParaRPr lang="pl-PL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3500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2000" dirty="0">
                <a:solidFill>
                  <a:prstClr val="white"/>
                </a:solidFill>
              </a:rPr>
              <a:t>Twierdzenia: Os + </a:t>
            </a:r>
            <a:r>
              <a:rPr lang="pl-PL" sz="2000" dirty="0" err="1">
                <a:solidFill>
                  <a:prstClr val="white"/>
                </a:solidFill>
              </a:rPr>
              <a:t>used</a:t>
            </a:r>
            <a:r>
              <a:rPr lang="pl-PL" sz="2000" dirty="0">
                <a:solidFill>
                  <a:prstClr val="white"/>
                </a:solidFill>
              </a:rPr>
              <a:t> to + czasownik 1 forma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2000" dirty="0">
                <a:solidFill>
                  <a:prstClr val="white"/>
                </a:solidFill>
              </a:rPr>
              <a:t>Pytania: </a:t>
            </a:r>
            <a:r>
              <a:rPr lang="pl-PL" sz="2000" dirty="0" err="1">
                <a:solidFill>
                  <a:prstClr val="white"/>
                </a:solidFill>
              </a:rPr>
              <a:t>Did</a:t>
            </a:r>
            <a:r>
              <a:rPr lang="pl-PL" sz="2000" dirty="0">
                <a:solidFill>
                  <a:prstClr val="white"/>
                </a:solidFill>
              </a:rPr>
              <a:t> + os  + </a:t>
            </a:r>
            <a:r>
              <a:rPr lang="pl-PL" sz="2000" dirty="0" err="1">
                <a:solidFill>
                  <a:prstClr val="white"/>
                </a:solidFill>
              </a:rPr>
              <a:t>use</a:t>
            </a:r>
            <a:r>
              <a:rPr lang="pl-PL" sz="2000" dirty="0">
                <a:solidFill>
                  <a:prstClr val="white"/>
                </a:solidFill>
              </a:rPr>
              <a:t> to + czasownik 1 forma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2000" dirty="0">
                <a:solidFill>
                  <a:prstClr val="white"/>
                </a:solidFill>
              </a:rPr>
              <a:t>Przeczenia: Os + </a:t>
            </a:r>
            <a:r>
              <a:rPr lang="pl-PL" sz="2000" dirty="0" err="1">
                <a:solidFill>
                  <a:prstClr val="white"/>
                </a:solidFill>
              </a:rPr>
              <a:t>didn’t</a:t>
            </a:r>
            <a:r>
              <a:rPr lang="pl-PL" sz="2000" dirty="0">
                <a:solidFill>
                  <a:prstClr val="white"/>
                </a:solidFill>
              </a:rPr>
              <a:t> </a:t>
            </a:r>
            <a:r>
              <a:rPr lang="pl-PL" sz="2000" dirty="0" err="1">
                <a:solidFill>
                  <a:prstClr val="white"/>
                </a:solidFill>
              </a:rPr>
              <a:t>use</a:t>
            </a:r>
            <a:r>
              <a:rPr lang="pl-PL" sz="2000" dirty="0">
                <a:solidFill>
                  <a:prstClr val="white"/>
                </a:solidFill>
              </a:rPr>
              <a:t> + czasownik 1 </a:t>
            </a:r>
            <a:r>
              <a:rPr lang="pl-PL" sz="2000" dirty="0" smtClean="0">
                <a:solidFill>
                  <a:prstClr val="white"/>
                </a:solidFill>
              </a:rPr>
              <a:t>forma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3500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 err="1"/>
              <a:t>When</a:t>
            </a:r>
            <a:r>
              <a:rPr lang="pl-PL" sz="2000" dirty="0"/>
              <a:t> I was a </a:t>
            </a:r>
            <a:r>
              <a:rPr lang="pl-PL" sz="2000" dirty="0" err="1"/>
              <a:t>child</a:t>
            </a:r>
            <a:r>
              <a:rPr lang="pl-PL" sz="2000" dirty="0"/>
              <a:t>/ </a:t>
            </a:r>
            <a:r>
              <a:rPr lang="pl-PL" sz="2000" dirty="0" err="1"/>
              <a:t>when</a:t>
            </a:r>
            <a:r>
              <a:rPr lang="pl-PL" sz="2000" dirty="0"/>
              <a:t> I was </a:t>
            </a:r>
            <a:r>
              <a:rPr lang="pl-PL" sz="2000" dirty="0" err="1"/>
              <a:t>your</a:t>
            </a:r>
            <a:r>
              <a:rPr lang="pl-PL" sz="2000" dirty="0"/>
              <a:t> </a:t>
            </a:r>
            <a:r>
              <a:rPr lang="pl-PL" sz="2000" dirty="0" err="1"/>
              <a:t>age</a:t>
            </a:r>
            <a:r>
              <a:rPr lang="pl-PL" sz="2000" dirty="0" smtClean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137160" indent="0" algn="ctr">
              <a:buNone/>
            </a:pPr>
            <a:r>
              <a:rPr lang="pl-PL" sz="2000" i="1" dirty="0" err="1" smtClean="0"/>
              <a:t>When</a:t>
            </a:r>
            <a:r>
              <a:rPr lang="pl-PL" sz="2000" i="1" dirty="0" smtClean="0"/>
              <a:t> I </a:t>
            </a:r>
            <a:r>
              <a:rPr lang="pl-PL" sz="2000" i="1" dirty="0" err="1" smtClean="0"/>
              <a:t>lived</a:t>
            </a:r>
            <a:r>
              <a:rPr lang="pl-PL" sz="2000" i="1" dirty="0" smtClean="0"/>
              <a:t> in New York, I </a:t>
            </a:r>
            <a:r>
              <a:rPr lang="pl-PL" sz="2000" i="1" dirty="0" err="1" smtClean="0"/>
              <a:t>used</a:t>
            </a:r>
            <a:r>
              <a:rPr lang="pl-PL" sz="2000" i="1" dirty="0" smtClean="0"/>
              <a:t> to run in Central Park </a:t>
            </a:r>
            <a:r>
              <a:rPr lang="pl-PL" sz="2000" i="1" dirty="0" err="1" smtClean="0"/>
              <a:t>every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Saturday</a:t>
            </a:r>
            <a:r>
              <a:rPr lang="pl-PL" sz="2000" i="1" dirty="0" smtClean="0"/>
              <a:t>.</a:t>
            </a:r>
          </a:p>
          <a:p>
            <a:pPr marL="137160" indent="0" algn="ctr">
              <a:buNone/>
            </a:pPr>
            <a:r>
              <a:rPr lang="pl-PL" sz="2000" i="1" dirty="0" err="1" smtClean="0"/>
              <a:t>Did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use</a:t>
            </a:r>
            <a:r>
              <a:rPr lang="pl-PL" sz="2000" i="1" dirty="0" smtClean="0"/>
              <a:t> to </a:t>
            </a:r>
            <a:r>
              <a:rPr lang="pl-PL" sz="2000" i="1" dirty="0" err="1" smtClean="0"/>
              <a:t>have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moustache</a:t>
            </a:r>
            <a:r>
              <a:rPr lang="pl-PL" sz="2000" i="1" dirty="0" smtClean="0"/>
              <a:t>?</a:t>
            </a:r>
          </a:p>
          <a:p>
            <a:pPr marL="137160" indent="0" algn="ctr">
              <a:buNone/>
            </a:pPr>
            <a:r>
              <a:rPr lang="pl-PL" sz="2000" i="1" dirty="0" smtClean="0"/>
              <a:t>We </a:t>
            </a:r>
            <a:r>
              <a:rPr lang="pl-PL" sz="2000" i="1" dirty="0" err="1" smtClean="0"/>
              <a:t>didn’t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use</a:t>
            </a:r>
            <a:r>
              <a:rPr lang="pl-PL" sz="2000" i="1" dirty="0" smtClean="0"/>
              <a:t> to </a:t>
            </a:r>
            <a:r>
              <a:rPr lang="pl-PL" sz="2000" i="1" dirty="0" err="1" smtClean="0"/>
              <a:t>like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tomato</a:t>
            </a:r>
            <a:r>
              <a:rPr lang="pl-PL" sz="2000" i="1" dirty="0" smtClean="0"/>
              <a:t> soup </a:t>
            </a:r>
            <a:r>
              <a:rPr lang="pl-PL" sz="2000" i="1" dirty="0" err="1" smtClean="0"/>
              <a:t>when</a:t>
            </a:r>
            <a:r>
              <a:rPr lang="pl-PL" sz="2000" i="1" dirty="0" smtClean="0"/>
              <a:t> we </a:t>
            </a:r>
            <a:r>
              <a:rPr lang="pl-PL" sz="2000" i="1" dirty="0" err="1" smtClean="0"/>
              <a:t>were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younger</a:t>
            </a:r>
            <a:r>
              <a:rPr lang="pl-PL" sz="2000" i="1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pl-PL" sz="2900" dirty="0"/>
          </a:p>
          <a:p>
            <a:pPr marL="137160" indent="0">
              <a:buNone/>
            </a:pPr>
            <a:endParaRPr lang="pl-PL" sz="2900" dirty="0"/>
          </a:p>
          <a:p>
            <a:pPr>
              <a:buFont typeface="Arial" panose="020B0604020202020204" pitchFamily="34" charset="0"/>
              <a:buChar char="•"/>
            </a:pPr>
            <a:endParaRPr lang="pl-PL" sz="45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31</a:t>
            </a:fld>
            <a:endParaRPr lang="pl-PL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6309320"/>
            <a:ext cx="2095755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1866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/>
          <a:lstStyle/>
          <a:p>
            <a:r>
              <a:rPr lang="pl-PL" dirty="0">
                <a:latin typeface="+mn-lt"/>
              </a:rPr>
              <a:t>Past </a:t>
            </a:r>
            <a:r>
              <a:rPr lang="pl-PL" dirty="0" err="1">
                <a:latin typeface="+mn-lt"/>
              </a:rPr>
              <a:t>Continuous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4006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 lub zdarzenia, które trwały w określonym momencie w przeszłości.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 lub zdarzenia, które stanowiły tło innych wydarzeń.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 powtarzające się w przeszłości, które nas irytowały (rozszerzenie</a:t>
            </a:r>
            <a:r>
              <a:rPr lang="pl-PL" sz="1600" dirty="0" smtClean="0"/>
              <a:t>).</a:t>
            </a:r>
            <a:endParaRPr lang="pl-PL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was/</a:t>
            </a:r>
            <a:r>
              <a:rPr lang="pl-PL" sz="1800" dirty="0" err="1">
                <a:solidFill>
                  <a:prstClr val="white"/>
                </a:solidFill>
              </a:rPr>
              <a:t>were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 Was/</a:t>
            </a:r>
            <a:r>
              <a:rPr lang="pl-PL" sz="1800" dirty="0" err="1">
                <a:solidFill>
                  <a:prstClr val="white"/>
                </a:solidFill>
              </a:rPr>
              <a:t>Were</a:t>
            </a:r>
            <a:r>
              <a:rPr lang="pl-PL" sz="1800" dirty="0">
                <a:solidFill>
                  <a:prstClr val="white"/>
                </a:solidFill>
              </a:rPr>
              <a:t> + os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wasn’t</a:t>
            </a:r>
            <a:r>
              <a:rPr lang="pl-PL" sz="1800" dirty="0">
                <a:solidFill>
                  <a:prstClr val="white"/>
                </a:solidFill>
              </a:rPr>
              <a:t>/</a:t>
            </a:r>
            <a:r>
              <a:rPr lang="pl-PL" sz="1800" dirty="0" err="1">
                <a:solidFill>
                  <a:prstClr val="white"/>
                </a:solidFill>
              </a:rPr>
              <a:t>weren’t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 smtClean="0"/>
              <a:t>When</a:t>
            </a:r>
            <a:r>
              <a:rPr lang="pl-PL" sz="1600" dirty="0" smtClean="0"/>
              <a:t> / </a:t>
            </a:r>
            <a:r>
              <a:rPr lang="pl-PL" sz="1600" dirty="0" err="1" smtClean="0"/>
              <a:t>while</a:t>
            </a:r>
            <a:r>
              <a:rPr lang="pl-PL" sz="1600" dirty="0" smtClean="0"/>
              <a:t> / as</a:t>
            </a:r>
            <a:endParaRPr lang="pl-PL" sz="1600" dirty="0"/>
          </a:p>
          <a:p>
            <a:pPr marL="137160" indent="0">
              <a:buNone/>
            </a:pPr>
            <a:endParaRPr lang="pl-PL" sz="1600" dirty="0"/>
          </a:p>
          <a:p>
            <a:pPr marL="137160" indent="0" algn="ctr">
              <a:buNone/>
            </a:pPr>
            <a:r>
              <a:rPr lang="pl-PL" sz="1800" i="1" dirty="0" err="1" smtClean="0"/>
              <a:t>While</a:t>
            </a:r>
            <a:r>
              <a:rPr lang="pl-PL" sz="1800" i="1" dirty="0" smtClean="0"/>
              <a:t> he was </a:t>
            </a:r>
            <a:r>
              <a:rPr lang="pl-PL" sz="1800" i="1" dirty="0" err="1" smtClean="0"/>
              <a:t>cooking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tht</a:t>
            </a:r>
            <a:r>
              <a:rPr lang="pl-PL" sz="1800" i="1" dirty="0" smtClean="0"/>
              <a:t> dinner, I was </a:t>
            </a:r>
            <a:r>
              <a:rPr lang="pl-PL" sz="1800" i="1" dirty="0" err="1" smtClean="0"/>
              <a:t>cleaning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bathroom</a:t>
            </a:r>
            <a:r>
              <a:rPr lang="pl-PL" sz="1800" i="1" dirty="0" smtClean="0"/>
              <a:t>.</a:t>
            </a:r>
          </a:p>
          <a:p>
            <a:pPr marL="137160" indent="0" algn="ctr">
              <a:buNone/>
            </a:pPr>
            <a:r>
              <a:rPr lang="pl-PL" sz="1800" i="1" dirty="0" smtClean="0"/>
              <a:t>As I was </a:t>
            </a:r>
            <a:r>
              <a:rPr lang="pl-PL" sz="1800" i="1" dirty="0" err="1" smtClean="0"/>
              <a:t>crossing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street</a:t>
            </a:r>
            <a:r>
              <a:rPr lang="pl-PL" sz="1800" i="1" dirty="0" smtClean="0"/>
              <a:t>, I </a:t>
            </a:r>
            <a:r>
              <a:rPr lang="pl-PL" sz="1800" i="1" dirty="0" err="1" smtClean="0"/>
              <a:t>saw</a:t>
            </a:r>
            <a:r>
              <a:rPr lang="pl-PL" sz="1800" i="1" dirty="0" smtClean="0"/>
              <a:t> 2 </a:t>
            </a:r>
            <a:r>
              <a:rPr lang="pl-PL" sz="1800" i="1" dirty="0" err="1" smtClean="0"/>
              <a:t>robbers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running</a:t>
            </a:r>
            <a:r>
              <a:rPr lang="pl-PL" sz="1800" i="1" dirty="0"/>
              <a:t> </a:t>
            </a:r>
            <a:r>
              <a:rPr lang="pl-PL" sz="1800" i="1" dirty="0" smtClean="0"/>
              <a:t>from the bank.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She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likes</a:t>
            </a:r>
            <a:r>
              <a:rPr lang="pl-PL" sz="1800" i="1" dirty="0" smtClean="0"/>
              <a:t> pop </a:t>
            </a:r>
            <a:r>
              <a:rPr lang="pl-PL" sz="1800" i="1" dirty="0" err="1" smtClean="0"/>
              <a:t>music</a:t>
            </a:r>
            <a:r>
              <a:rPr lang="pl-PL" sz="1800" i="1" dirty="0" smtClean="0"/>
              <a:t>. </a:t>
            </a:r>
            <a:r>
              <a:rPr lang="pl-PL" sz="1800" i="1" dirty="0" err="1" smtClean="0"/>
              <a:t>She</a:t>
            </a:r>
            <a:r>
              <a:rPr lang="pl-PL" sz="1800" i="1" dirty="0" smtClean="0"/>
              <a:t> was </a:t>
            </a:r>
            <a:r>
              <a:rPr lang="pl-PL" sz="1800" i="1" dirty="0" err="1" smtClean="0"/>
              <a:t>listening</a:t>
            </a:r>
            <a:r>
              <a:rPr lang="pl-PL" sz="1800" i="1" dirty="0" smtClean="0"/>
              <a:t> to </a:t>
            </a:r>
            <a:r>
              <a:rPr lang="pl-PL" sz="1800" i="1" dirty="0" err="1" smtClean="0"/>
              <a:t>it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all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night</a:t>
            </a:r>
            <a:r>
              <a:rPr lang="pl-PL" sz="1800" i="1" dirty="0" smtClean="0"/>
              <a:t>.</a:t>
            </a:r>
            <a:endParaRPr lang="pl-PL" sz="1800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32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987824" y="6381328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p.258</a:t>
            </a:r>
          </a:p>
        </p:txBody>
      </p:sp>
    </p:spTree>
    <p:extLst>
      <p:ext uri="{BB962C8B-B14F-4D97-AF65-F5344CB8AC3E}">
        <p14:creationId xmlns:p14="http://schemas.microsoft.com/office/powerpoint/2010/main" val="3964326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pl-PL" dirty="0">
                <a:latin typeface="+mn-lt"/>
              </a:rPr>
              <a:t>Past Perfect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6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Czynności, sytuacje lub stany, które poprzedzały inne czynności, sytuacje lub stany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</a:t>
            </a:r>
            <a:r>
              <a:rPr lang="pl-PL" sz="1800" dirty="0" err="1">
                <a:solidFill>
                  <a:prstClr val="white"/>
                </a:solidFill>
              </a:rPr>
              <a:t>had</a:t>
            </a:r>
            <a:r>
              <a:rPr lang="pl-PL" sz="1800" dirty="0">
                <a:solidFill>
                  <a:prstClr val="white"/>
                </a:solidFill>
              </a:rPr>
              <a:t> + czasownik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	</a:t>
            </a:r>
            <a:r>
              <a:rPr lang="pl-PL" sz="1800" dirty="0" err="1">
                <a:solidFill>
                  <a:prstClr val="white"/>
                </a:solidFill>
              </a:rPr>
              <a:t>Had</a:t>
            </a:r>
            <a:r>
              <a:rPr lang="pl-PL" sz="1800" dirty="0">
                <a:solidFill>
                  <a:prstClr val="white"/>
                </a:solidFill>
              </a:rPr>
              <a:t> + os + czasownik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hadn’t</a:t>
            </a:r>
            <a:r>
              <a:rPr lang="pl-PL" sz="1800" dirty="0">
                <a:solidFill>
                  <a:prstClr val="white"/>
                </a:solidFill>
              </a:rPr>
              <a:t> + czasownik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When</a:t>
            </a:r>
            <a:r>
              <a:rPr lang="pl-PL" sz="1600" dirty="0"/>
              <a:t>	as </a:t>
            </a:r>
            <a:r>
              <a:rPr lang="pl-PL" sz="1600" dirty="0" err="1"/>
              <a:t>soon</a:t>
            </a:r>
            <a:r>
              <a:rPr lang="pl-PL" sz="1600" dirty="0"/>
              <a:t> 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After</a:t>
            </a:r>
            <a:r>
              <a:rPr lang="pl-PL" sz="1600" dirty="0"/>
              <a:t>	</a:t>
            </a:r>
            <a:r>
              <a:rPr lang="pl-PL" sz="1600" dirty="0" err="1"/>
              <a:t>until</a:t>
            </a: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Before</a:t>
            </a:r>
            <a:r>
              <a:rPr lang="pl-PL" sz="1600" dirty="0"/>
              <a:t>	by the </a:t>
            </a:r>
            <a:r>
              <a:rPr lang="pl-PL" sz="1600" dirty="0" err="1" smtClean="0"/>
              <a:t>time</a:t>
            </a:r>
            <a:endParaRPr lang="pl-PL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137160" indent="0" algn="ctr">
              <a:buNone/>
            </a:pPr>
            <a:r>
              <a:rPr lang="pl-PL" sz="1800" i="1" dirty="0" err="1" smtClean="0"/>
              <a:t>Before</a:t>
            </a:r>
            <a:r>
              <a:rPr lang="pl-PL" sz="1800" i="1" dirty="0" smtClean="0"/>
              <a:t> I went out, I </a:t>
            </a:r>
            <a:r>
              <a:rPr lang="pl-PL" sz="1800" i="1" dirty="0" err="1" smtClean="0"/>
              <a:t>had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taken</a:t>
            </a:r>
            <a:r>
              <a:rPr lang="pl-PL" sz="1800" i="1" dirty="0" smtClean="0"/>
              <a:t> my dog for a walk.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After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they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had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quarrelled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they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were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able</a:t>
            </a:r>
            <a:r>
              <a:rPr lang="pl-PL" sz="1800" i="1" dirty="0" smtClean="0"/>
              <a:t> to </a:t>
            </a:r>
            <a:r>
              <a:rPr lang="pl-PL" sz="1800" i="1" dirty="0" err="1" smtClean="0"/>
              <a:t>make</a:t>
            </a:r>
            <a:r>
              <a:rPr lang="pl-PL" sz="1800" i="1" dirty="0" smtClean="0"/>
              <a:t> up.</a:t>
            </a:r>
          </a:p>
          <a:p>
            <a:pPr marL="137160" indent="0" algn="ctr">
              <a:buNone/>
            </a:pPr>
            <a:r>
              <a:rPr lang="pl-PL" sz="1800" i="1" dirty="0" smtClean="0"/>
              <a:t>By the </a:t>
            </a:r>
            <a:r>
              <a:rPr lang="pl-PL" sz="1800" i="1" dirty="0" err="1" smtClean="0"/>
              <a:t>time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she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got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at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airport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plane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had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already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been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cancelled</a:t>
            </a:r>
            <a:r>
              <a:rPr lang="pl-PL" sz="1800" i="1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33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641830" y="6309320"/>
            <a:ext cx="3240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p.258,260</a:t>
            </a:r>
          </a:p>
        </p:txBody>
      </p:sp>
    </p:spTree>
    <p:extLst>
      <p:ext uri="{BB962C8B-B14F-4D97-AF65-F5344CB8AC3E}">
        <p14:creationId xmlns:p14="http://schemas.microsoft.com/office/powerpoint/2010/main" val="1734386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Past Perfect </a:t>
            </a:r>
            <a:r>
              <a:rPr lang="pl-PL" dirty="0" err="1">
                <a:latin typeface="+mn-lt"/>
              </a:rPr>
              <a:t>Continuous</a:t>
            </a:r>
            <a:r>
              <a:rPr lang="pl-PL" dirty="0">
                <a:latin typeface="+mn-lt"/>
              </a:rPr>
              <a:t/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(POZIOM ROZSZERZONY)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Czynności, które trwały do pewnego momentu w przeszłości.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 Os + </a:t>
            </a:r>
            <a:r>
              <a:rPr lang="pl-PL" sz="1800" dirty="0" err="1">
                <a:solidFill>
                  <a:prstClr val="white"/>
                </a:solidFill>
              </a:rPr>
              <a:t>had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	</a:t>
            </a:r>
            <a:r>
              <a:rPr lang="pl-PL" sz="1800" dirty="0" err="1">
                <a:solidFill>
                  <a:prstClr val="white"/>
                </a:solidFill>
              </a:rPr>
              <a:t>Had</a:t>
            </a:r>
            <a:r>
              <a:rPr lang="pl-PL" sz="1800" dirty="0">
                <a:solidFill>
                  <a:prstClr val="white"/>
                </a:solidFill>
              </a:rPr>
              <a:t> + os +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hadn’t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By the </a:t>
            </a:r>
            <a:r>
              <a:rPr lang="pl-PL" sz="1600" dirty="0" err="1" smtClean="0"/>
              <a:t>time</a:t>
            </a:r>
            <a:endParaRPr lang="pl-PL" sz="1600" dirty="0" smtClean="0"/>
          </a:p>
          <a:p>
            <a:pPr marL="137160" indent="0">
              <a:buNone/>
            </a:pPr>
            <a:endParaRPr lang="pl-PL" sz="1600" dirty="0"/>
          </a:p>
          <a:p>
            <a:pPr marL="137160" indent="0" algn="ctr">
              <a:buNone/>
            </a:pPr>
            <a:r>
              <a:rPr lang="pl-PL" sz="2000" i="1" dirty="0"/>
              <a:t>By the </a:t>
            </a:r>
            <a:r>
              <a:rPr lang="pl-PL" sz="2000" i="1" dirty="0" err="1"/>
              <a:t>time</a:t>
            </a:r>
            <a:r>
              <a:rPr lang="pl-PL" sz="2000" i="1" dirty="0"/>
              <a:t> </a:t>
            </a:r>
            <a:r>
              <a:rPr lang="pl-PL" sz="2000" i="1" dirty="0" err="1"/>
              <a:t>bus</a:t>
            </a:r>
            <a:r>
              <a:rPr lang="pl-PL" sz="2000" i="1" dirty="0"/>
              <a:t> </a:t>
            </a:r>
            <a:r>
              <a:rPr lang="pl-PL" sz="2000" i="1" dirty="0" err="1"/>
              <a:t>arrived</a:t>
            </a:r>
            <a:r>
              <a:rPr lang="pl-PL" sz="2000" i="1" dirty="0"/>
              <a:t>, we </a:t>
            </a:r>
            <a:r>
              <a:rPr lang="pl-PL" sz="2000" i="1" dirty="0" err="1"/>
              <a:t>had</a:t>
            </a:r>
            <a:r>
              <a:rPr lang="pl-PL" sz="2000" i="1" dirty="0"/>
              <a:t> </a:t>
            </a:r>
            <a:r>
              <a:rPr lang="pl-PL" sz="2000" i="1" dirty="0" err="1"/>
              <a:t>been</a:t>
            </a:r>
            <a:r>
              <a:rPr lang="pl-PL" sz="2000" i="1" dirty="0"/>
              <a:t> </a:t>
            </a:r>
            <a:r>
              <a:rPr lang="pl-PL" sz="2000" i="1" dirty="0" err="1"/>
              <a:t>waiting</a:t>
            </a:r>
            <a:r>
              <a:rPr lang="pl-PL" sz="2000" i="1" dirty="0"/>
              <a:t> for </a:t>
            </a:r>
            <a:r>
              <a:rPr lang="pl-PL" sz="2000" i="1" dirty="0" err="1"/>
              <a:t>an</a:t>
            </a:r>
            <a:r>
              <a:rPr lang="pl-PL" sz="2000" i="1" dirty="0"/>
              <a:t> </a:t>
            </a:r>
            <a:r>
              <a:rPr lang="pl-PL" sz="2000" i="1" dirty="0" err="1"/>
              <a:t>hour</a:t>
            </a:r>
            <a:r>
              <a:rPr lang="pl-PL" sz="2000" i="1" dirty="0"/>
              <a:t> and a half.</a:t>
            </a:r>
          </a:p>
          <a:p>
            <a:pPr marL="137160" indent="0" algn="ctr">
              <a:buNone/>
            </a:pPr>
            <a:r>
              <a:rPr lang="pl-PL" sz="2000" i="1" dirty="0"/>
              <a:t>By the </a:t>
            </a:r>
            <a:r>
              <a:rPr lang="pl-PL" sz="2000" i="1" dirty="0" err="1"/>
              <a:t>time</a:t>
            </a:r>
            <a:r>
              <a:rPr lang="pl-PL" sz="2000" i="1" dirty="0"/>
              <a:t> I </a:t>
            </a:r>
            <a:r>
              <a:rPr lang="pl-PL" sz="2000" i="1" dirty="0" err="1"/>
              <a:t>shut</a:t>
            </a:r>
            <a:r>
              <a:rPr lang="pl-PL" sz="2000" i="1" dirty="0"/>
              <a:t> down the </a:t>
            </a:r>
            <a:r>
              <a:rPr lang="pl-PL" sz="2000" i="1" dirty="0" err="1"/>
              <a:t>computer</a:t>
            </a:r>
            <a:r>
              <a:rPr lang="pl-PL" sz="2000" i="1" dirty="0"/>
              <a:t>, I </a:t>
            </a:r>
            <a:r>
              <a:rPr lang="pl-PL" sz="2000" i="1" dirty="0" err="1"/>
              <a:t>had</a:t>
            </a:r>
            <a:r>
              <a:rPr lang="pl-PL" sz="2000" i="1" dirty="0"/>
              <a:t> </a:t>
            </a:r>
            <a:r>
              <a:rPr lang="pl-PL" sz="2000" i="1" dirty="0" err="1"/>
              <a:t>been</a:t>
            </a:r>
            <a:r>
              <a:rPr lang="pl-PL" sz="2000" i="1" dirty="0"/>
              <a:t> </a:t>
            </a:r>
            <a:r>
              <a:rPr lang="pl-PL" sz="2000" i="1" dirty="0" err="1"/>
              <a:t>working</a:t>
            </a:r>
            <a:r>
              <a:rPr lang="pl-PL" sz="2000" i="1" dirty="0"/>
              <a:t> for </a:t>
            </a:r>
            <a:r>
              <a:rPr lang="pl-PL" sz="2000" i="1" dirty="0" err="1"/>
              <a:t>three</a:t>
            </a:r>
            <a:r>
              <a:rPr lang="pl-PL" sz="2000" i="1" dirty="0"/>
              <a:t> </a:t>
            </a:r>
            <a:r>
              <a:rPr lang="pl-PL" sz="2000" i="1" dirty="0" err="1"/>
              <a:t>hours</a:t>
            </a:r>
            <a:r>
              <a:rPr lang="pl-PL" sz="2000" i="1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34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785846" y="6237312"/>
            <a:ext cx="3240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p.258,260</a:t>
            </a:r>
          </a:p>
        </p:txBody>
      </p:sp>
    </p:spTree>
    <p:extLst>
      <p:ext uri="{BB962C8B-B14F-4D97-AF65-F5344CB8AC3E}">
        <p14:creationId xmlns:p14="http://schemas.microsoft.com/office/powerpoint/2010/main" val="3110396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3369" y="0"/>
            <a:ext cx="8229600" cy="1143000"/>
          </a:xfrm>
        </p:spPr>
        <p:txBody>
          <a:bodyPr/>
          <a:lstStyle/>
          <a:p>
            <a:r>
              <a:rPr lang="pl-PL" dirty="0" err="1">
                <a:latin typeface="+mn-lt"/>
              </a:rPr>
              <a:t>Future</a:t>
            </a:r>
            <a:r>
              <a:rPr lang="pl-PL" dirty="0">
                <a:latin typeface="+mn-lt"/>
              </a:rPr>
              <a:t> Simple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3369" y="1052736"/>
            <a:ext cx="8229600" cy="544125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Spontaniczne decyzje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Prośby, propozycje, obietnice, groźby, ostrzeżenia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Przewidywania dotyczące przyszłości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+ czasownik 1 forma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+ os + czasownik 1 forma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won’t</a:t>
            </a:r>
            <a:r>
              <a:rPr lang="pl-PL" sz="1800" dirty="0">
                <a:solidFill>
                  <a:prstClr val="white"/>
                </a:solidFill>
              </a:rPr>
              <a:t> + czasownik 1 forma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Tomorrow</a:t>
            </a:r>
            <a:r>
              <a:rPr lang="pl-PL" sz="1600" dirty="0"/>
              <a:t>					</a:t>
            </a:r>
            <a:r>
              <a:rPr lang="pl-PL" sz="1600" dirty="0" smtClean="0"/>
              <a:t>	In </a:t>
            </a:r>
            <a:r>
              <a:rPr lang="pl-PL" sz="1600" dirty="0"/>
              <a:t>a moment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Next</a:t>
            </a:r>
            <a:r>
              <a:rPr lang="pl-PL" sz="1600" dirty="0"/>
              <a:t> </a:t>
            </a:r>
            <a:r>
              <a:rPr lang="pl-PL" sz="1600" dirty="0" err="1"/>
              <a:t>Wednesday</a:t>
            </a:r>
            <a:r>
              <a:rPr lang="pl-PL" sz="1600" dirty="0"/>
              <a:t>/</a:t>
            </a:r>
            <a:r>
              <a:rPr lang="pl-PL" sz="1600" dirty="0" err="1"/>
              <a:t>week</a:t>
            </a:r>
            <a:r>
              <a:rPr lang="pl-PL" sz="1600" dirty="0"/>
              <a:t>/</a:t>
            </a:r>
            <a:r>
              <a:rPr lang="pl-PL" sz="1600" dirty="0" err="1"/>
              <a:t>month</a:t>
            </a:r>
            <a:r>
              <a:rPr lang="pl-PL" sz="1600" dirty="0"/>
              <a:t>/</a:t>
            </a:r>
            <a:r>
              <a:rPr lang="pl-PL" sz="1600" dirty="0" err="1"/>
              <a:t>year</a:t>
            </a:r>
            <a:r>
              <a:rPr lang="pl-PL" sz="1600" dirty="0"/>
              <a:t>/</a:t>
            </a:r>
            <a:r>
              <a:rPr lang="pl-PL" sz="1600" dirty="0" err="1"/>
              <a:t>summer</a:t>
            </a:r>
            <a:r>
              <a:rPr lang="pl-PL" sz="1600" dirty="0"/>
              <a:t>…	</a:t>
            </a:r>
            <a:r>
              <a:rPr lang="pl-PL" sz="1600" dirty="0" smtClean="0"/>
              <a:t>	as </a:t>
            </a:r>
            <a:r>
              <a:rPr lang="pl-PL" sz="1600" dirty="0" err="1"/>
              <a:t>soon</a:t>
            </a:r>
            <a:r>
              <a:rPr lang="pl-PL" sz="1600" dirty="0"/>
              <a:t> 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In </a:t>
            </a:r>
            <a:r>
              <a:rPr lang="pl-PL" sz="1600" dirty="0" err="1"/>
              <a:t>two</a:t>
            </a:r>
            <a:r>
              <a:rPr lang="pl-PL" sz="1600" dirty="0"/>
              <a:t> /</a:t>
            </a:r>
            <a:r>
              <a:rPr lang="pl-PL" sz="1600" dirty="0" err="1"/>
              <a:t>three</a:t>
            </a:r>
            <a:r>
              <a:rPr lang="pl-PL" sz="1600" dirty="0"/>
              <a:t> … </a:t>
            </a:r>
            <a:r>
              <a:rPr lang="pl-PL" sz="1600" dirty="0" err="1"/>
              <a:t>days</a:t>
            </a:r>
            <a:r>
              <a:rPr lang="pl-PL" sz="1600" dirty="0"/>
              <a:t> </a:t>
            </a:r>
            <a:r>
              <a:rPr lang="pl-PL" sz="1600" dirty="0" err="1"/>
              <a:t>time</a:t>
            </a:r>
            <a:r>
              <a:rPr lang="pl-PL" sz="1600" dirty="0"/>
              <a:t>			</a:t>
            </a:r>
            <a:r>
              <a:rPr lang="pl-PL" sz="1600" dirty="0" smtClean="0"/>
              <a:t>	</a:t>
            </a:r>
            <a:r>
              <a:rPr lang="pl-PL" sz="1600" dirty="0" err="1" smtClean="0"/>
              <a:t>when</a:t>
            </a:r>
            <a:endParaRPr lang="pl-PL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137160" indent="0" algn="ctr">
              <a:buNone/>
            </a:pPr>
            <a:r>
              <a:rPr lang="pl-PL" sz="1600" b="1" i="1" dirty="0" err="1"/>
              <a:t>I’m</a:t>
            </a:r>
            <a:r>
              <a:rPr lang="pl-PL" sz="1600" b="1" i="1" dirty="0"/>
              <a:t> sorry, I </a:t>
            </a:r>
            <a:r>
              <a:rPr lang="pl-PL" sz="1600" b="1" i="1" dirty="0" err="1"/>
              <a:t>won’t</a:t>
            </a:r>
            <a:r>
              <a:rPr lang="pl-PL" sz="1600" b="1" i="1" dirty="0"/>
              <a:t> </a:t>
            </a:r>
            <a:r>
              <a:rPr lang="pl-PL" sz="1600" b="1" i="1" dirty="0" err="1"/>
              <a:t>help</a:t>
            </a:r>
            <a:r>
              <a:rPr lang="pl-PL" sz="1600" b="1" i="1" dirty="0"/>
              <a:t> </a:t>
            </a:r>
            <a:r>
              <a:rPr lang="pl-PL" sz="1600" b="1" i="1" dirty="0" err="1"/>
              <a:t>you</a:t>
            </a:r>
            <a:r>
              <a:rPr lang="pl-PL" sz="1600" b="1" i="1" dirty="0"/>
              <a:t> with the </a:t>
            </a:r>
            <a:r>
              <a:rPr lang="pl-PL" sz="1600" b="1" i="1" dirty="0" err="1"/>
              <a:t>housework</a:t>
            </a:r>
            <a:r>
              <a:rPr lang="pl-PL" sz="1600" b="1" i="1" dirty="0"/>
              <a:t> </a:t>
            </a:r>
            <a:r>
              <a:rPr lang="pl-PL" sz="1600" b="1" i="1" dirty="0" err="1"/>
              <a:t>today</a:t>
            </a:r>
            <a:r>
              <a:rPr lang="pl-PL" sz="1600" b="1" i="1" dirty="0"/>
              <a:t>.</a:t>
            </a:r>
          </a:p>
          <a:p>
            <a:pPr marL="137160" indent="0" algn="ctr">
              <a:buNone/>
            </a:pPr>
            <a:r>
              <a:rPr lang="pl-PL" sz="1600" b="1" i="1" dirty="0" err="1"/>
              <a:t>I’m</a:t>
            </a:r>
            <a:r>
              <a:rPr lang="pl-PL" sz="1600" b="1" i="1" dirty="0"/>
              <a:t> </a:t>
            </a:r>
            <a:r>
              <a:rPr lang="pl-PL" sz="1600" b="1" i="1" dirty="0" err="1"/>
              <a:t>sure</a:t>
            </a:r>
            <a:r>
              <a:rPr lang="pl-PL" sz="1600" b="1" i="1" dirty="0"/>
              <a:t> </a:t>
            </a:r>
            <a:r>
              <a:rPr lang="pl-PL" sz="1600" b="1" i="1" dirty="0" err="1"/>
              <a:t>you’ll</a:t>
            </a:r>
            <a:r>
              <a:rPr lang="pl-PL" sz="1600" b="1" i="1" dirty="0"/>
              <a:t> pass the </a:t>
            </a:r>
            <a:r>
              <a:rPr lang="pl-PL" sz="1600" b="1" i="1" dirty="0" err="1"/>
              <a:t>exam</a:t>
            </a:r>
            <a:r>
              <a:rPr lang="pl-PL" sz="1600" b="1" i="1" dirty="0"/>
              <a:t>.</a:t>
            </a:r>
          </a:p>
          <a:p>
            <a:pPr marL="137160" indent="0" algn="ctr">
              <a:buNone/>
            </a:pPr>
            <a:r>
              <a:rPr lang="pl-PL" sz="1600" b="1" i="1" dirty="0" err="1"/>
              <a:t>Will</a:t>
            </a:r>
            <a:r>
              <a:rPr lang="pl-PL" sz="1600" b="1" i="1" dirty="0"/>
              <a:t> </a:t>
            </a:r>
            <a:r>
              <a:rPr lang="pl-PL" sz="1600" b="1" i="1" dirty="0" err="1"/>
              <a:t>you</a:t>
            </a:r>
            <a:r>
              <a:rPr lang="pl-PL" sz="1600" b="1" i="1" dirty="0"/>
              <a:t> </a:t>
            </a:r>
            <a:r>
              <a:rPr lang="pl-PL" sz="1600" b="1" i="1" dirty="0" err="1"/>
              <a:t>repair</a:t>
            </a:r>
            <a:r>
              <a:rPr lang="pl-PL" sz="1600" b="1" i="1" dirty="0"/>
              <a:t> </a:t>
            </a:r>
            <a:r>
              <a:rPr lang="pl-PL" sz="1600" b="1" i="1" dirty="0" err="1"/>
              <a:t>it</a:t>
            </a:r>
            <a:r>
              <a:rPr lang="pl-PL" sz="1600" b="1" i="1" dirty="0"/>
              <a:t> for me, </a:t>
            </a:r>
            <a:r>
              <a:rPr lang="pl-PL" sz="1600" b="1" i="1" dirty="0" err="1"/>
              <a:t>please</a:t>
            </a:r>
            <a:r>
              <a:rPr lang="pl-PL" sz="1600" b="1" i="1" dirty="0"/>
              <a:t>?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35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059832" y="6309320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p.262</a:t>
            </a:r>
          </a:p>
        </p:txBody>
      </p:sp>
    </p:spTree>
    <p:extLst>
      <p:ext uri="{BB962C8B-B14F-4D97-AF65-F5344CB8AC3E}">
        <p14:creationId xmlns:p14="http://schemas.microsoft.com/office/powerpoint/2010/main" val="1207981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latin typeface="+mn-lt"/>
              </a:rPr>
              <a:t>Future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Continuous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54726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Czynności, które będą trwały w określonym momencie w przyszłości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Przyszłe zdarzenia lub czynności, które mają charakter rutynowy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be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+ os + be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won’t</a:t>
            </a:r>
            <a:r>
              <a:rPr lang="pl-PL" sz="1800" dirty="0">
                <a:solidFill>
                  <a:prstClr val="white"/>
                </a:solidFill>
              </a:rPr>
              <a:t> be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time</a:t>
            </a:r>
            <a:r>
              <a:rPr lang="pl-PL" sz="1600" dirty="0"/>
              <a:t> </a:t>
            </a:r>
            <a:r>
              <a:rPr lang="pl-PL" sz="1600" dirty="0" err="1"/>
              <a:t>tomorrow</a:t>
            </a: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At 3 </a:t>
            </a:r>
            <a:r>
              <a:rPr lang="pl-PL" sz="1600" dirty="0" err="1"/>
              <a:t>p.m</a:t>
            </a:r>
            <a:r>
              <a:rPr lang="pl-PL" sz="1600" dirty="0"/>
              <a:t> </a:t>
            </a:r>
            <a:r>
              <a:rPr lang="pl-PL" sz="1600" dirty="0" err="1" smtClean="0"/>
              <a:t>tomorrow</a:t>
            </a:r>
            <a:endParaRPr lang="pl-PL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137160" indent="0" algn="ctr">
              <a:buNone/>
            </a:pPr>
            <a:r>
              <a:rPr lang="pl-PL" sz="2000" b="1" i="1" dirty="0" err="1"/>
              <a:t>This</a:t>
            </a:r>
            <a:r>
              <a:rPr lang="pl-PL" sz="2000" b="1" i="1" dirty="0"/>
              <a:t> </a:t>
            </a:r>
            <a:r>
              <a:rPr lang="pl-PL" sz="2000" b="1" i="1" dirty="0" err="1"/>
              <a:t>time</a:t>
            </a:r>
            <a:r>
              <a:rPr lang="pl-PL" sz="2000" b="1" i="1" dirty="0"/>
              <a:t> </a:t>
            </a:r>
            <a:r>
              <a:rPr lang="pl-PL" sz="2000" b="1" i="1" dirty="0" err="1"/>
              <a:t>tomorrow</a:t>
            </a:r>
            <a:r>
              <a:rPr lang="pl-PL" sz="2000" b="1" i="1" dirty="0"/>
              <a:t> , </a:t>
            </a:r>
            <a:r>
              <a:rPr lang="pl-PL" sz="2000" b="1" i="1" dirty="0" err="1"/>
              <a:t>I’ll</a:t>
            </a:r>
            <a:r>
              <a:rPr lang="pl-PL" sz="2000" b="1" i="1" dirty="0"/>
              <a:t> be </a:t>
            </a:r>
            <a:r>
              <a:rPr lang="pl-PL" sz="2000" b="1" i="1" dirty="0" err="1"/>
              <a:t>flying</a:t>
            </a:r>
            <a:r>
              <a:rPr lang="pl-PL" sz="2000" b="1" i="1" dirty="0"/>
              <a:t> to New York.</a:t>
            </a:r>
          </a:p>
          <a:p>
            <a:pPr marL="137160" indent="0" algn="ctr">
              <a:buNone/>
            </a:pPr>
            <a:r>
              <a:rPr lang="pl-PL" sz="2000" b="1" i="1" dirty="0"/>
              <a:t>As </a:t>
            </a:r>
            <a:r>
              <a:rPr lang="pl-PL" sz="2000" b="1" i="1" dirty="0" err="1"/>
              <a:t>usual</a:t>
            </a:r>
            <a:r>
              <a:rPr lang="pl-PL" sz="2000" b="1" i="1" dirty="0"/>
              <a:t>, </a:t>
            </a:r>
            <a:r>
              <a:rPr lang="pl-PL" sz="2000" b="1" i="1" dirty="0" err="1"/>
              <a:t>we’ll</a:t>
            </a:r>
            <a:r>
              <a:rPr lang="pl-PL" sz="2000" b="1" i="1" dirty="0"/>
              <a:t> be </a:t>
            </a:r>
            <a:r>
              <a:rPr lang="pl-PL" sz="2000" b="1" i="1" dirty="0" err="1"/>
              <a:t>arriving</a:t>
            </a:r>
            <a:r>
              <a:rPr lang="pl-PL" sz="2000" b="1" i="1" dirty="0"/>
              <a:t> by </a:t>
            </a:r>
            <a:r>
              <a:rPr lang="pl-PL" sz="2000" b="1" i="1" dirty="0" err="1"/>
              <a:t>train</a:t>
            </a:r>
            <a:r>
              <a:rPr lang="pl-PL" sz="2000" b="1" i="1" dirty="0"/>
              <a:t>.</a:t>
            </a:r>
          </a:p>
          <a:p>
            <a:pPr marL="137160" indent="0">
              <a:buNone/>
            </a:pPr>
            <a:endParaRPr lang="pl-PL" sz="1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36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128190" y="6237312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p.262</a:t>
            </a:r>
          </a:p>
        </p:txBody>
      </p:sp>
    </p:spTree>
    <p:extLst>
      <p:ext uri="{BB962C8B-B14F-4D97-AF65-F5344CB8AC3E}">
        <p14:creationId xmlns:p14="http://schemas.microsoft.com/office/powerpoint/2010/main" val="219612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>
                <a:latin typeface="+mn-lt"/>
              </a:rPr>
              <a:t>Future</a:t>
            </a:r>
            <a:r>
              <a:rPr lang="pl-PL" dirty="0">
                <a:latin typeface="+mn-lt"/>
              </a:rPr>
              <a:t> Perfect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(poziom rozszerzony)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7091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Czynność, która będzie zakończona do określonego momentu w przyszłości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+ czasownik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+ Os +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+ czasownik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won’t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+ 3 forma/</a:t>
            </a:r>
            <a:r>
              <a:rPr lang="pl-PL" sz="1800" dirty="0" err="1">
                <a:solidFill>
                  <a:prstClr val="white"/>
                </a:solidFill>
              </a:rPr>
              <a:t>ed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By </a:t>
            </a:r>
            <a:r>
              <a:rPr lang="pl-PL" sz="1600" dirty="0" err="1"/>
              <a:t>next</a:t>
            </a:r>
            <a:r>
              <a:rPr lang="pl-PL" sz="1600" dirty="0"/>
              <a:t> </a:t>
            </a:r>
            <a:r>
              <a:rPr lang="pl-PL" sz="1600" dirty="0" err="1"/>
              <a:t>week</a:t>
            </a:r>
            <a:r>
              <a:rPr lang="pl-PL" sz="1600" dirty="0"/>
              <a:t>/ 5 </a:t>
            </a:r>
            <a:r>
              <a:rPr lang="pl-PL" sz="1600" dirty="0" err="1"/>
              <a:t>p.m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By the end of the </a:t>
            </a:r>
            <a:r>
              <a:rPr lang="pl-PL" sz="1600" dirty="0" err="1"/>
              <a:t>month</a:t>
            </a:r>
            <a:r>
              <a:rPr lang="pl-PL" sz="1600" dirty="0"/>
              <a:t>/</a:t>
            </a:r>
            <a:r>
              <a:rPr lang="pl-PL" sz="1600" dirty="0" err="1"/>
              <a:t>year</a:t>
            </a:r>
            <a:r>
              <a:rPr lang="pl-PL" sz="1600" dirty="0"/>
              <a:t> …</a:t>
            </a:r>
          </a:p>
          <a:p>
            <a:pPr marL="137160" indent="0">
              <a:buNone/>
            </a:pPr>
            <a:endParaRPr lang="pl-PL" sz="1600" dirty="0"/>
          </a:p>
          <a:p>
            <a:pPr marL="137160" indent="0" algn="ctr">
              <a:buNone/>
            </a:pPr>
            <a:r>
              <a:rPr lang="pl-PL" sz="2000" b="1" i="1" dirty="0"/>
              <a:t>I </a:t>
            </a:r>
            <a:r>
              <a:rPr lang="pl-PL" sz="2000" b="1" i="1" dirty="0" err="1"/>
              <a:t>will</a:t>
            </a:r>
            <a:r>
              <a:rPr lang="pl-PL" sz="2000" b="1" i="1" dirty="0"/>
              <a:t> </a:t>
            </a:r>
            <a:r>
              <a:rPr lang="pl-PL" sz="2000" b="1" i="1" dirty="0" err="1"/>
              <a:t>have</a:t>
            </a:r>
            <a:r>
              <a:rPr lang="pl-PL" sz="2000" b="1" i="1" dirty="0"/>
              <a:t> </a:t>
            </a:r>
            <a:r>
              <a:rPr lang="pl-PL" sz="2000" b="1" i="1" dirty="0" err="1"/>
              <a:t>finished</a:t>
            </a:r>
            <a:r>
              <a:rPr lang="pl-PL" sz="2000" b="1" i="1" dirty="0"/>
              <a:t> the </a:t>
            </a:r>
            <a:r>
              <a:rPr lang="pl-PL" sz="2000" b="1" i="1" dirty="0" err="1"/>
              <a:t>project</a:t>
            </a:r>
            <a:r>
              <a:rPr lang="pl-PL" sz="2000" b="1" i="1" dirty="0"/>
              <a:t> by </a:t>
            </a:r>
            <a:r>
              <a:rPr lang="pl-PL" sz="2000" b="1" i="1" dirty="0" err="1"/>
              <a:t>four</a:t>
            </a:r>
            <a:r>
              <a:rPr lang="pl-PL" sz="2000" b="1" i="1" dirty="0"/>
              <a:t> o’clock.</a:t>
            </a:r>
          </a:p>
          <a:p>
            <a:pPr marL="137160" indent="0" algn="ctr">
              <a:buNone/>
            </a:pPr>
            <a:r>
              <a:rPr lang="pl-PL" sz="2000" b="1" i="1" dirty="0" err="1"/>
              <a:t>I’m</a:t>
            </a:r>
            <a:r>
              <a:rPr lang="pl-PL" sz="2000" b="1" i="1" dirty="0"/>
              <a:t> </a:t>
            </a:r>
            <a:r>
              <a:rPr lang="pl-PL" sz="2000" b="1" i="1" dirty="0" err="1"/>
              <a:t>afraid</a:t>
            </a:r>
            <a:r>
              <a:rPr lang="pl-PL" sz="2000" b="1" i="1" dirty="0"/>
              <a:t> we </a:t>
            </a:r>
            <a:r>
              <a:rPr lang="pl-PL" sz="2000" b="1" i="1" dirty="0" err="1"/>
              <a:t>won’t</a:t>
            </a:r>
            <a:r>
              <a:rPr lang="pl-PL" sz="2000" b="1" i="1" dirty="0"/>
              <a:t> </a:t>
            </a:r>
            <a:r>
              <a:rPr lang="pl-PL" sz="2000" b="1" i="1" dirty="0" err="1"/>
              <a:t>have</a:t>
            </a:r>
            <a:r>
              <a:rPr lang="pl-PL" sz="2000" b="1" i="1" dirty="0"/>
              <a:t> </a:t>
            </a:r>
            <a:r>
              <a:rPr lang="pl-PL" sz="2000" b="1" i="1" dirty="0" err="1"/>
              <a:t>finished</a:t>
            </a:r>
            <a:r>
              <a:rPr lang="pl-PL" sz="2000" b="1" i="1" dirty="0"/>
              <a:t> </a:t>
            </a:r>
            <a:r>
              <a:rPr lang="pl-PL" sz="2000" b="1" i="1" dirty="0" err="1"/>
              <a:t>renovating</a:t>
            </a:r>
            <a:r>
              <a:rPr lang="pl-PL" sz="2000" b="1" i="1" dirty="0"/>
              <a:t> </a:t>
            </a:r>
            <a:r>
              <a:rPr lang="pl-PL" sz="2000" b="1" i="1" dirty="0" err="1"/>
              <a:t>our</a:t>
            </a:r>
            <a:r>
              <a:rPr lang="pl-PL" sz="2000" b="1" i="1" dirty="0"/>
              <a:t> </a:t>
            </a:r>
            <a:r>
              <a:rPr lang="pl-PL" sz="2000" b="1" i="1" dirty="0" err="1"/>
              <a:t>house</a:t>
            </a:r>
            <a:r>
              <a:rPr lang="pl-PL" sz="2000" b="1" i="1" dirty="0"/>
              <a:t> </a:t>
            </a:r>
            <a:endParaRPr lang="pl-PL" sz="2000" b="1" i="1" dirty="0" smtClean="0"/>
          </a:p>
          <a:p>
            <a:pPr marL="137160" indent="0" algn="ctr">
              <a:buNone/>
            </a:pPr>
            <a:r>
              <a:rPr lang="pl-PL" sz="2000" b="1" i="1" dirty="0" smtClean="0"/>
              <a:t>by </a:t>
            </a:r>
            <a:r>
              <a:rPr lang="pl-PL" sz="2000" b="1" i="1" dirty="0"/>
              <a:t>the end of the </a:t>
            </a:r>
            <a:r>
              <a:rPr lang="pl-PL" sz="2000" b="1" i="1" dirty="0" err="1" smtClean="0"/>
              <a:t>year</a:t>
            </a:r>
            <a:r>
              <a:rPr lang="pl-PL" sz="2000" b="1" i="1" dirty="0" smtClean="0"/>
              <a:t>.</a:t>
            </a:r>
            <a:endParaRPr lang="pl-PL" sz="2000" b="1" i="1" dirty="0"/>
          </a:p>
          <a:p>
            <a:pPr marL="137160" indent="0">
              <a:buNone/>
            </a:pPr>
            <a:endParaRPr lang="pl-PL" sz="1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37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059832" y="6309320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p.262</a:t>
            </a:r>
          </a:p>
        </p:txBody>
      </p:sp>
    </p:spTree>
    <p:extLst>
      <p:ext uri="{BB962C8B-B14F-4D97-AF65-F5344CB8AC3E}">
        <p14:creationId xmlns:p14="http://schemas.microsoft.com/office/powerpoint/2010/main" val="3149383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>
                <a:latin typeface="+mn-lt"/>
              </a:rPr>
              <a:t>Future</a:t>
            </a:r>
            <a:r>
              <a:rPr lang="pl-PL" dirty="0">
                <a:latin typeface="+mn-lt"/>
              </a:rPr>
              <a:t> Perfect </a:t>
            </a:r>
            <a:r>
              <a:rPr lang="pl-PL" dirty="0" err="1">
                <a:latin typeface="+mn-lt"/>
              </a:rPr>
              <a:t>Continuous</a:t>
            </a:r>
            <a:r>
              <a:rPr lang="pl-PL" dirty="0">
                <a:latin typeface="+mn-lt"/>
              </a:rPr>
              <a:t/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(poziom rozszerzony)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Zastosowanie: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Czynności lub stany, które w określonym momencie w przyszłości będą już trwały od jakiegoś czasu.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 zdań: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Twierdzenia: Os +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Pytania: </a:t>
            </a:r>
            <a:r>
              <a:rPr lang="pl-PL" sz="1800" dirty="0" err="1">
                <a:solidFill>
                  <a:prstClr val="white"/>
                </a:solidFill>
              </a:rPr>
              <a:t>Will</a:t>
            </a:r>
            <a:r>
              <a:rPr lang="pl-PL" sz="1800" dirty="0">
                <a:solidFill>
                  <a:prstClr val="white"/>
                </a:solidFill>
              </a:rPr>
              <a:t> + os +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sz="1800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pl-PL" sz="1800" dirty="0">
                <a:solidFill>
                  <a:prstClr val="white"/>
                </a:solidFill>
              </a:rPr>
              <a:t>	Przeczenia: Os + </a:t>
            </a:r>
            <a:r>
              <a:rPr lang="pl-PL" sz="1800" dirty="0" err="1">
                <a:solidFill>
                  <a:prstClr val="white"/>
                </a:solidFill>
              </a:rPr>
              <a:t>won’t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have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been</a:t>
            </a:r>
            <a:r>
              <a:rPr lang="pl-PL" sz="1800" dirty="0">
                <a:solidFill>
                  <a:prstClr val="white"/>
                </a:solidFill>
              </a:rPr>
              <a:t> + czasownik z </a:t>
            </a:r>
            <a:r>
              <a:rPr lang="pl-PL" sz="1800" dirty="0" err="1">
                <a:solidFill>
                  <a:prstClr val="white"/>
                </a:solidFill>
              </a:rPr>
              <a:t>ing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Określenia czasu: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By March/ 2026/</a:t>
            </a:r>
            <a:r>
              <a:rPr lang="pl-PL" sz="1600" dirty="0" err="1"/>
              <a:t>winter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By the end of the </a:t>
            </a:r>
            <a:r>
              <a:rPr lang="pl-PL" sz="1600" dirty="0" err="1"/>
              <a:t>week</a:t>
            </a:r>
            <a:r>
              <a:rPr lang="pl-PL" sz="1600" dirty="0"/>
              <a:t>/ </a:t>
            </a:r>
            <a:r>
              <a:rPr lang="pl-PL" sz="1600" dirty="0" err="1"/>
              <a:t>month</a:t>
            </a:r>
            <a:r>
              <a:rPr lang="pl-PL" sz="1600" dirty="0"/>
              <a:t>/</a:t>
            </a:r>
            <a:r>
              <a:rPr lang="pl-PL" sz="1600" dirty="0" err="1"/>
              <a:t>year</a:t>
            </a:r>
            <a:r>
              <a:rPr lang="pl-PL" sz="1600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For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137160" indent="0" algn="ctr">
              <a:buNone/>
            </a:pPr>
            <a:r>
              <a:rPr lang="pl-PL" sz="2000" b="1" i="1" dirty="0"/>
              <a:t>By the end of 2025 </a:t>
            </a:r>
            <a:r>
              <a:rPr lang="pl-PL" sz="2000" b="1" i="1" dirty="0" err="1"/>
              <a:t>I’ll</a:t>
            </a:r>
            <a:r>
              <a:rPr lang="pl-PL" sz="2000" b="1" i="1" dirty="0"/>
              <a:t> </a:t>
            </a:r>
            <a:r>
              <a:rPr lang="pl-PL" sz="2000" b="1" i="1" dirty="0" err="1"/>
              <a:t>have</a:t>
            </a:r>
            <a:r>
              <a:rPr lang="pl-PL" sz="2000" b="1" i="1" dirty="0"/>
              <a:t> </a:t>
            </a:r>
            <a:r>
              <a:rPr lang="pl-PL" sz="2000" b="1" i="1" dirty="0" err="1"/>
              <a:t>been</a:t>
            </a:r>
            <a:r>
              <a:rPr lang="pl-PL" sz="2000" b="1" i="1" dirty="0"/>
              <a:t> </a:t>
            </a:r>
            <a:r>
              <a:rPr lang="pl-PL" sz="2000" b="1" i="1" dirty="0" err="1"/>
              <a:t>living</a:t>
            </a:r>
            <a:r>
              <a:rPr lang="pl-PL" sz="2000" b="1" i="1" dirty="0"/>
              <a:t> in </a:t>
            </a:r>
            <a:r>
              <a:rPr lang="pl-PL" sz="2000" b="1" i="1" dirty="0" err="1"/>
              <a:t>Gdansk</a:t>
            </a:r>
            <a:r>
              <a:rPr lang="pl-PL" sz="2000" b="1" i="1" dirty="0"/>
              <a:t> for 5 </a:t>
            </a:r>
            <a:r>
              <a:rPr lang="pl-PL" sz="2000" b="1" i="1" dirty="0" err="1"/>
              <a:t>years</a:t>
            </a:r>
            <a:r>
              <a:rPr lang="pl-PL" sz="2000" b="1" i="1" dirty="0"/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38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987824" y="6309320"/>
            <a:ext cx="28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pl-PL" b="1" u="sng" dirty="0">
                <a:solidFill>
                  <a:srgbClr val="FFFF00"/>
                </a:solidFill>
              </a:rPr>
              <a:t>REPETYTORIUM p.262</a:t>
            </a:r>
          </a:p>
        </p:txBody>
      </p:sp>
    </p:spTree>
    <p:extLst>
      <p:ext uri="{BB962C8B-B14F-4D97-AF65-F5344CB8AC3E}">
        <p14:creationId xmlns:p14="http://schemas.microsoft.com/office/powerpoint/2010/main" val="3922929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5937523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pl-PL" sz="36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Rzeczowniki policzalne</a:t>
            </a:r>
            <a:endParaRPr lang="pl-PL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Określają osoby, rzeczy i miejsca, które można policzyć.</a:t>
            </a:r>
          </a:p>
          <a:p>
            <a:pPr marL="137160" indent="0" algn="ctr">
              <a:buNone/>
            </a:pPr>
            <a:r>
              <a:rPr lang="pl-PL" sz="1800" i="1" dirty="0"/>
              <a:t>A Dog, a </a:t>
            </a:r>
            <a:r>
              <a:rPr lang="pl-PL" sz="1800" i="1" dirty="0" err="1"/>
              <a:t>book</a:t>
            </a:r>
            <a:r>
              <a:rPr lang="pl-PL" sz="1800" i="1" dirty="0"/>
              <a:t>, a </a:t>
            </a:r>
            <a:r>
              <a:rPr lang="pl-PL" sz="1800" i="1" dirty="0" err="1"/>
              <a:t>chair</a:t>
            </a:r>
            <a:endParaRPr lang="pl-PL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Z rzeczownikami policzalnymi używamy wyrażeń </a:t>
            </a:r>
            <a:r>
              <a:rPr lang="pl-PL" sz="1800" dirty="0" err="1"/>
              <a:t>tj</a:t>
            </a:r>
            <a:r>
              <a:rPr lang="pl-PL" sz="1800" dirty="0"/>
              <a:t>: </a:t>
            </a:r>
          </a:p>
          <a:p>
            <a:pPr marL="137160" indent="0">
              <a:buNone/>
            </a:pPr>
            <a:r>
              <a:rPr lang="pl-PL" sz="1800" b="1" dirty="0"/>
              <a:t>A lot of/</a:t>
            </a:r>
            <a:r>
              <a:rPr lang="pl-PL" sz="1800" b="1" dirty="0" err="1"/>
              <a:t>lots</a:t>
            </a:r>
            <a:r>
              <a:rPr lang="pl-PL" sz="1800" b="1" dirty="0"/>
              <a:t> of, </a:t>
            </a:r>
            <a:r>
              <a:rPr lang="pl-PL" sz="1800" b="1" dirty="0" err="1"/>
              <a:t>plenty</a:t>
            </a:r>
            <a:r>
              <a:rPr lang="pl-PL" sz="1800" b="1" dirty="0"/>
              <a:t> of, </a:t>
            </a:r>
            <a:r>
              <a:rPr lang="pl-PL" sz="1800" b="1" dirty="0" err="1"/>
              <a:t>many</a:t>
            </a:r>
            <a:r>
              <a:rPr lang="pl-PL" sz="1800" b="1" dirty="0"/>
              <a:t>, </a:t>
            </a:r>
            <a:r>
              <a:rPr lang="pl-PL" sz="1800" b="1" dirty="0" err="1"/>
              <a:t>some</a:t>
            </a:r>
            <a:r>
              <a:rPr lang="pl-PL" sz="1800" b="1" dirty="0"/>
              <a:t>, </a:t>
            </a:r>
            <a:r>
              <a:rPr lang="pl-PL" sz="1800" b="1" dirty="0" err="1"/>
              <a:t>any</a:t>
            </a:r>
            <a:r>
              <a:rPr lang="pl-PL" sz="1800" b="1" dirty="0"/>
              <a:t>, </a:t>
            </a:r>
            <a:r>
              <a:rPr lang="pl-PL" sz="1800" b="1" dirty="0" err="1"/>
              <a:t>several</a:t>
            </a:r>
            <a:r>
              <a:rPr lang="pl-PL" sz="1800" b="1" dirty="0"/>
              <a:t>, </a:t>
            </a:r>
            <a:r>
              <a:rPr lang="pl-PL" sz="1800" b="1" dirty="0" err="1"/>
              <a:t>few</a:t>
            </a:r>
            <a:r>
              <a:rPr lang="pl-PL" sz="1800" b="1" dirty="0"/>
              <a:t>/a </a:t>
            </a:r>
            <a:r>
              <a:rPr lang="pl-PL" sz="1800" b="1" dirty="0" err="1"/>
              <a:t>few</a:t>
            </a:r>
            <a:r>
              <a:rPr lang="pl-PL" sz="1800" b="1" dirty="0"/>
              <a:t>, a </a:t>
            </a:r>
            <a:r>
              <a:rPr lang="pl-PL" sz="1800" b="1" dirty="0" err="1"/>
              <a:t>couple</a:t>
            </a:r>
            <a:r>
              <a:rPr lang="pl-PL" sz="1800" b="1" dirty="0"/>
              <a:t> of, no</a:t>
            </a:r>
          </a:p>
          <a:p>
            <a:pPr marL="137160" indent="0">
              <a:buNone/>
            </a:pPr>
            <a:endParaRPr lang="pl-PL" b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355976" y="188640"/>
            <a:ext cx="4608512" cy="5937523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pl-PL" sz="3600" b="1" dirty="0">
                <a:ln w="6350">
                  <a:noFill/>
                </a:ln>
                <a:gradFill>
                  <a:gsLst>
                    <a:gs pos="0">
                      <a:srgbClr val="4F81BD">
                        <a:tint val="73000"/>
                        <a:satMod val="145000"/>
                      </a:srgbClr>
                    </a:gs>
                    <a:gs pos="73000">
                      <a:srgbClr val="4F81BD">
                        <a:tint val="73000"/>
                        <a:satMod val="145000"/>
                      </a:srgbClr>
                    </a:gs>
                    <a:gs pos="100000">
                      <a:srgbClr val="4F81BD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Rzeczowniki niepoliczalne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Określają osoby, rzeczy, zjawiska, których nie można policzyć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Występują tylko w </a:t>
            </a:r>
            <a:r>
              <a:rPr lang="pl-PL" sz="1800" dirty="0" err="1">
                <a:ln w="6350">
                  <a:noFill/>
                </a:ln>
                <a:ea typeface="+mj-ea"/>
                <a:cs typeface="+mj-cs"/>
              </a:rPr>
              <a:t>l.poj</a:t>
            </a: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Substancje płynne, sypkie, które mierzymy na litry, kg itp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.: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water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sugar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 itp.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Uczucia i emocje: 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love,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happiness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boredom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Dodatkowo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: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advice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furniture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information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i="1" dirty="0" err="1">
                <a:ln w="6350">
                  <a:noFill/>
                </a:ln>
                <a:ea typeface="+mj-ea"/>
                <a:cs typeface="+mj-cs"/>
              </a:rPr>
              <a:t>luggage</a:t>
            </a:r>
            <a:r>
              <a:rPr lang="pl-PL" sz="1800" i="1" dirty="0">
                <a:ln w="6350">
                  <a:noFill/>
                </a:ln>
                <a:ea typeface="+mj-ea"/>
                <a:cs typeface="+mj-cs"/>
              </a:rPr>
              <a:t>, news</a:t>
            </a: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>
                <a:ln w="6350">
                  <a:noFill/>
                </a:ln>
                <a:ea typeface="+mj-ea"/>
                <a:cs typeface="+mj-cs"/>
              </a:rPr>
              <a:t>Z rzeczownikami niepoliczalnymi używamy wyrażeń: </a:t>
            </a:r>
          </a:p>
          <a:p>
            <a:pPr marL="137160" indent="0">
              <a:buNone/>
            </a:pPr>
            <a:r>
              <a:rPr lang="pl-PL" sz="1800" b="1" dirty="0">
                <a:ln w="6350">
                  <a:noFill/>
                </a:ln>
                <a:ea typeface="+mj-ea"/>
                <a:cs typeface="+mj-cs"/>
              </a:rPr>
              <a:t>A lot of, </a:t>
            </a:r>
            <a:r>
              <a:rPr lang="pl-PL" sz="1800" b="1" dirty="0" err="1">
                <a:ln w="6350">
                  <a:noFill/>
                </a:ln>
                <a:ea typeface="+mj-ea"/>
                <a:cs typeface="+mj-cs"/>
              </a:rPr>
              <a:t>plenty</a:t>
            </a:r>
            <a:r>
              <a:rPr lang="pl-PL" sz="1800" b="1" dirty="0">
                <a:ln w="6350">
                  <a:noFill/>
                </a:ln>
                <a:ea typeface="+mj-ea"/>
                <a:cs typeface="+mj-cs"/>
              </a:rPr>
              <a:t> of, much, </a:t>
            </a:r>
            <a:r>
              <a:rPr lang="pl-PL" sz="1800" b="1" dirty="0" err="1">
                <a:ln w="6350">
                  <a:noFill/>
                </a:ln>
                <a:ea typeface="+mj-ea"/>
                <a:cs typeface="+mj-cs"/>
              </a:rPr>
              <a:t>some</a:t>
            </a:r>
            <a:r>
              <a:rPr lang="pl-PL" sz="1800" b="1" dirty="0">
                <a:ln w="6350">
                  <a:noFill/>
                </a:ln>
                <a:ea typeface="+mj-ea"/>
                <a:cs typeface="+mj-cs"/>
              </a:rPr>
              <a:t>, </a:t>
            </a:r>
            <a:r>
              <a:rPr lang="pl-PL" sz="1800" b="1" dirty="0" err="1">
                <a:ln w="6350">
                  <a:noFill/>
                </a:ln>
                <a:ea typeface="+mj-ea"/>
                <a:cs typeface="+mj-cs"/>
              </a:rPr>
              <a:t>any</a:t>
            </a:r>
            <a:r>
              <a:rPr lang="pl-PL" sz="1800" b="1" dirty="0">
                <a:ln w="6350">
                  <a:noFill/>
                </a:ln>
                <a:ea typeface="+mj-ea"/>
                <a:cs typeface="+mj-cs"/>
              </a:rPr>
              <a:t>, no </a:t>
            </a:r>
            <a:r>
              <a:rPr lang="pl-PL" sz="1800" b="1" dirty="0" err="1">
                <a:ln w="6350">
                  <a:noFill/>
                </a:ln>
                <a:ea typeface="+mj-ea"/>
                <a:cs typeface="+mj-cs"/>
              </a:rPr>
              <a:t>little</a:t>
            </a:r>
            <a:r>
              <a:rPr lang="pl-PL" sz="1800" b="1" dirty="0">
                <a:ln w="6350">
                  <a:noFill/>
                </a:ln>
                <a:ea typeface="+mj-ea"/>
                <a:cs typeface="+mj-cs"/>
              </a:rPr>
              <a:t>/a </a:t>
            </a:r>
            <a:r>
              <a:rPr lang="pl-PL" sz="1800" b="1" dirty="0" err="1">
                <a:ln w="6350">
                  <a:noFill/>
                </a:ln>
                <a:ea typeface="+mj-ea"/>
                <a:cs typeface="+mj-cs"/>
              </a:rPr>
              <a:t>little</a:t>
            </a:r>
            <a:endParaRPr lang="pl-PL" sz="18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39</a:t>
            </a:fld>
            <a:endParaRPr lang="pl-P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165304"/>
            <a:ext cx="260985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332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6565" y="-17144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Liczba pojedyncza/ Liczba mnoga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96751"/>
            <a:ext cx="8612691" cy="5219923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Aby utworzyć liczbę mnogą rzeczownika, z reguły dodajemy końcówkę –s:</a:t>
            </a:r>
          </a:p>
          <a:p>
            <a:pPr marL="137160" indent="0" algn="ctr">
              <a:buNone/>
            </a:pPr>
            <a:r>
              <a:rPr lang="pl-PL" sz="1800" i="1" dirty="0"/>
              <a:t>Dog-</a:t>
            </a:r>
            <a:r>
              <a:rPr lang="pl-PL" sz="1800" i="1" dirty="0" err="1"/>
              <a:t>dogs</a:t>
            </a:r>
            <a:r>
              <a:rPr lang="pl-PL" sz="1800" i="1" dirty="0"/>
              <a:t>, </a:t>
            </a:r>
            <a:r>
              <a:rPr lang="pl-PL" sz="1800" i="1" dirty="0" err="1"/>
              <a:t>book-books</a:t>
            </a:r>
            <a:endParaRPr lang="pl-PL" sz="1800" i="1" dirty="0"/>
          </a:p>
          <a:p>
            <a:pPr>
              <a:buFont typeface="Arial" panose="020B0604020202020204" pitchFamily="34" charset="0"/>
              <a:buChar char="•"/>
            </a:pPr>
            <a:endParaRPr lang="pl-PL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Jeśli rzeczownik zakończony jest na </a:t>
            </a:r>
            <a:r>
              <a:rPr lang="pl-PL" sz="1800" dirty="0" err="1"/>
              <a:t>ch</a:t>
            </a:r>
            <a:r>
              <a:rPr lang="pl-PL" sz="1800" dirty="0"/>
              <a:t>, </a:t>
            </a:r>
            <a:r>
              <a:rPr lang="pl-PL" sz="1800" dirty="0" err="1"/>
              <a:t>sh</a:t>
            </a:r>
            <a:r>
              <a:rPr lang="pl-PL" sz="1800" dirty="0"/>
              <a:t>, o, x, s, </a:t>
            </a:r>
            <a:r>
              <a:rPr lang="pl-PL" sz="1800" dirty="0" err="1"/>
              <a:t>ss</a:t>
            </a:r>
            <a:r>
              <a:rPr lang="pl-PL" sz="1800" dirty="0"/>
              <a:t> – dodajemy –es:</a:t>
            </a:r>
          </a:p>
          <a:p>
            <a:pPr marL="137160" indent="0" algn="ctr">
              <a:buNone/>
            </a:pPr>
            <a:r>
              <a:rPr lang="pl-PL" sz="1800" i="1" dirty="0"/>
              <a:t>Box-</a:t>
            </a:r>
            <a:r>
              <a:rPr lang="pl-PL" sz="1800" i="1" dirty="0" err="1"/>
              <a:t>boxes</a:t>
            </a:r>
            <a:r>
              <a:rPr lang="pl-PL" sz="1800" i="1" dirty="0"/>
              <a:t>, </a:t>
            </a:r>
            <a:r>
              <a:rPr lang="pl-PL" sz="1800" i="1" dirty="0" err="1"/>
              <a:t>potato</a:t>
            </a:r>
            <a:r>
              <a:rPr lang="pl-PL" sz="1800" i="1" dirty="0"/>
              <a:t> – </a:t>
            </a:r>
            <a:r>
              <a:rPr lang="pl-PL" sz="1800" i="1" dirty="0" err="1"/>
              <a:t>potatoes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(wyjątki: piano – </a:t>
            </a:r>
            <a:r>
              <a:rPr lang="pl-PL" sz="1800" i="1" dirty="0" err="1"/>
              <a:t>pianos</a:t>
            </a:r>
            <a:r>
              <a:rPr lang="pl-PL" sz="1800" i="1" dirty="0"/>
              <a:t>, </a:t>
            </a:r>
            <a:r>
              <a:rPr lang="pl-PL" sz="1800" i="1" dirty="0" err="1"/>
              <a:t>photo</a:t>
            </a:r>
            <a:r>
              <a:rPr lang="pl-PL" sz="1800" i="1" dirty="0"/>
              <a:t> – </a:t>
            </a:r>
            <a:r>
              <a:rPr lang="pl-PL" sz="1800" i="1" dirty="0" err="1"/>
              <a:t>photos</a:t>
            </a:r>
            <a:r>
              <a:rPr lang="pl-PL" sz="1800" i="1" dirty="0"/>
              <a:t>)</a:t>
            </a:r>
          </a:p>
          <a:p>
            <a:pPr marL="137160" indent="0">
              <a:buNone/>
            </a:pPr>
            <a:endParaRPr lang="pl-PL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Jeśli rzeczownik kończy się na literę ‚y’ a przed nią jest spółgłoska to dodajemy –</a:t>
            </a:r>
            <a:r>
              <a:rPr lang="pl-PL" sz="1800" dirty="0" err="1"/>
              <a:t>ies</a:t>
            </a:r>
            <a:r>
              <a:rPr lang="pl-PL" sz="1800" dirty="0"/>
              <a:t>:</a:t>
            </a:r>
          </a:p>
          <a:p>
            <a:pPr marL="137160" indent="0" algn="ctr">
              <a:buNone/>
            </a:pPr>
            <a:r>
              <a:rPr lang="pl-PL" sz="1800" i="1" dirty="0" err="1"/>
              <a:t>Fairy</a:t>
            </a:r>
            <a:r>
              <a:rPr lang="pl-PL" sz="1800" i="1" dirty="0"/>
              <a:t> – </a:t>
            </a:r>
            <a:r>
              <a:rPr lang="pl-PL" sz="1800" i="1" dirty="0" err="1"/>
              <a:t>fairies</a:t>
            </a:r>
            <a:r>
              <a:rPr lang="pl-PL" sz="1800" i="1" dirty="0"/>
              <a:t>, </a:t>
            </a:r>
            <a:r>
              <a:rPr lang="pl-PL" sz="1800" i="1" dirty="0" err="1"/>
              <a:t>city</a:t>
            </a:r>
            <a:r>
              <a:rPr lang="pl-PL" sz="1800" i="1" dirty="0"/>
              <a:t> – </a:t>
            </a:r>
            <a:r>
              <a:rPr lang="pl-PL" sz="1800" i="1" dirty="0" err="1"/>
              <a:t>cities</a:t>
            </a:r>
            <a:r>
              <a:rPr lang="pl-PL" sz="1800" i="1" dirty="0"/>
              <a:t>, baby - </a:t>
            </a:r>
            <a:r>
              <a:rPr lang="pl-PL" sz="1800" i="1" dirty="0" err="1"/>
              <a:t>babies</a:t>
            </a:r>
            <a:endParaRPr lang="pl-PL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Jeśli rzeczownik kończy się na f/fe to zmieniamy na -</a:t>
            </a:r>
            <a:r>
              <a:rPr lang="pl-PL" sz="1800" dirty="0" err="1"/>
              <a:t>ves</a:t>
            </a:r>
            <a:r>
              <a:rPr lang="pl-PL" sz="18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137160" indent="0" algn="ctr">
              <a:buNone/>
            </a:pPr>
            <a:r>
              <a:rPr lang="pl-PL" sz="1800" i="1" dirty="0" err="1"/>
              <a:t>Wife-wives</a:t>
            </a:r>
            <a:r>
              <a:rPr lang="pl-PL" sz="1800" i="1" dirty="0"/>
              <a:t>, </a:t>
            </a:r>
            <a:r>
              <a:rPr lang="pl-PL" sz="1800" i="1" dirty="0" err="1"/>
              <a:t>wolf</a:t>
            </a:r>
            <a:r>
              <a:rPr lang="pl-PL" sz="1800" i="1" dirty="0"/>
              <a:t> – </a:t>
            </a:r>
            <a:r>
              <a:rPr lang="pl-PL" sz="1800" i="1" dirty="0" err="1"/>
              <a:t>wolves</a:t>
            </a:r>
            <a:r>
              <a:rPr lang="pl-PL" sz="1800" i="1" dirty="0"/>
              <a:t>, </a:t>
            </a:r>
            <a:r>
              <a:rPr lang="pl-PL" sz="1800" i="1" dirty="0" err="1"/>
              <a:t>thief</a:t>
            </a:r>
            <a:r>
              <a:rPr lang="pl-PL" sz="1800" i="1" dirty="0"/>
              <a:t> – </a:t>
            </a:r>
            <a:r>
              <a:rPr lang="pl-PL" sz="1800" i="1" dirty="0" err="1"/>
              <a:t>thieves</a:t>
            </a:r>
            <a:endParaRPr lang="pl-PL" sz="1800" i="1" dirty="0"/>
          </a:p>
          <a:p>
            <a:pPr marL="137160" indent="0" algn="ctr">
              <a:buNone/>
            </a:pPr>
            <a:r>
              <a:rPr lang="pl-PL" sz="1800" i="1" dirty="0"/>
              <a:t>(wyjątki: Chief – </a:t>
            </a:r>
            <a:r>
              <a:rPr lang="pl-PL" sz="1800" i="1" dirty="0" err="1"/>
              <a:t>chiefs</a:t>
            </a:r>
            <a:r>
              <a:rPr lang="pl-PL" sz="1800" i="1" dirty="0"/>
              <a:t>, </a:t>
            </a:r>
            <a:r>
              <a:rPr lang="pl-PL" sz="1800" i="1" dirty="0" err="1"/>
              <a:t>roof</a:t>
            </a:r>
            <a:r>
              <a:rPr lang="pl-PL" sz="1800" i="1" dirty="0"/>
              <a:t> – </a:t>
            </a:r>
            <a:r>
              <a:rPr lang="pl-PL" sz="1800" i="1" dirty="0" err="1"/>
              <a:t>roofs</a:t>
            </a:r>
            <a:r>
              <a:rPr lang="pl-PL" sz="1800" i="1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Rzeczowniki nieregularne:</a:t>
            </a:r>
          </a:p>
          <a:p>
            <a:pPr marL="137160" indent="0" algn="ctr">
              <a:buNone/>
            </a:pPr>
            <a:r>
              <a:rPr lang="pl-PL" sz="1800" i="1" dirty="0"/>
              <a:t>Man – men, </a:t>
            </a:r>
            <a:r>
              <a:rPr lang="pl-PL" sz="1800" i="1" dirty="0" err="1"/>
              <a:t>woman</a:t>
            </a:r>
            <a:r>
              <a:rPr lang="pl-PL" sz="1800" i="1" dirty="0"/>
              <a:t> – </a:t>
            </a:r>
            <a:r>
              <a:rPr lang="pl-PL" sz="1800" i="1" dirty="0" err="1"/>
              <a:t>women</a:t>
            </a:r>
            <a:r>
              <a:rPr lang="pl-PL" sz="1800" i="1" dirty="0"/>
              <a:t>, </a:t>
            </a:r>
            <a:r>
              <a:rPr lang="pl-PL" sz="1800" i="1" dirty="0" err="1"/>
              <a:t>child</a:t>
            </a:r>
            <a:r>
              <a:rPr lang="pl-PL" sz="1800" i="1" dirty="0"/>
              <a:t> – </a:t>
            </a:r>
            <a:r>
              <a:rPr lang="pl-PL" sz="1800" i="1" dirty="0" err="1"/>
              <a:t>children</a:t>
            </a:r>
            <a:r>
              <a:rPr lang="pl-PL" sz="1800" i="1" dirty="0"/>
              <a:t>, </a:t>
            </a:r>
            <a:r>
              <a:rPr lang="pl-PL" sz="1800" i="1" dirty="0" err="1"/>
              <a:t>mouse</a:t>
            </a:r>
            <a:r>
              <a:rPr lang="pl-PL" sz="1800" i="1" dirty="0"/>
              <a:t> – mice, </a:t>
            </a:r>
          </a:p>
          <a:p>
            <a:pPr marL="137160" indent="0" algn="ctr">
              <a:buNone/>
            </a:pPr>
            <a:r>
              <a:rPr lang="pl-PL" sz="1800" i="1" dirty="0" err="1"/>
              <a:t>foot</a:t>
            </a:r>
            <a:r>
              <a:rPr lang="pl-PL" sz="1800" i="1" dirty="0"/>
              <a:t> –</a:t>
            </a:r>
            <a:r>
              <a:rPr lang="pl-PL" sz="1800" i="1" dirty="0" err="1"/>
              <a:t>feet</a:t>
            </a:r>
            <a:r>
              <a:rPr lang="pl-PL" sz="1800" i="1" dirty="0"/>
              <a:t>, </a:t>
            </a:r>
            <a:r>
              <a:rPr lang="pl-PL" sz="1800" i="1" dirty="0" err="1"/>
              <a:t>tooth</a:t>
            </a:r>
            <a:r>
              <a:rPr lang="pl-PL" sz="1800" i="1" dirty="0"/>
              <a:t> – </a:t>
            </a:r>
            <a:r>
              <a:rPr lang="pl-PL" sz="1800" i="1" dirty="0" err="1"/>
              <a:t>teeth</a:t>
            </a:r>
            <a:r>
              <a:rPr lang="pl-PL" sz="1800" i="1" dirty="0"/>
              <a:t>, </a:t>
            </a:r>
            <a:r>
              <a:rPr lang="pl-PL" sz="1800" i="1" dirty="0" err="1"/>
              <a:t>goose</a:t>
            </a:r>
            <a:r>
              <a:rPr lang="pl-PL" sz="1800" i="1" dirty="0"/>
              <a:t> – </a:t>
            </a:r>
            <a:r>
              <a:rPr lang="pl-PL" sz="1800" i="1" dirty="0" err="1"/>
              <a:t>geese</a:t>
            </a:r>
            <a:endParaRPr lang="pl-PL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Rzeczowniki, które maja taką samą formę zarówno w </a:t>
            </a:r>
            <a:r>
              <a:rPr lang="pl-PL" sz="1900" dirty="0" err="1"/>
              <a:t>l.poj</a:t>
            </a:r>
            <a:r>
              <a:rPr lang="pl-PL" sz="1900" dirty="0"/>
              <a:t> jak i mn.: </a:t>
            </a:r>
            <a:r>
              <a:rPr lang="pl-PL" sz="1900" i="1" dirty="0" err="1"/>
              <a:t>fish</a:t>
            </a:r>
            <a:r>
              <a:rPr lang="pl-PL" sz="1900" i="1" dirty="0"/>
              <a:t>, </a:t>
            </a:r>
            <a:r>
              <a:rPr lang="pl-PL" sz="1900" i="1" dirty="0" err="1"/>
              <a:t>sheep</a:t>
            </a:r>
            <a:endParaRPr lang="pl-PL" sz="19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Rzeczowniki, które występują tylko w </a:t>
            </a:r>
            <a:r>
              <a:rPr lang="pl-PL" sz="1800" dirty="0" err="1"/>
              <a:t>l.mnogiej</a:t>
            </a:r>
            <a:r>
              <a:rPr lang="pl-PL" sz="1800" dirty="0"/>
              <a:t>: </a:t>
            </a:r>
            <a:r>
              <a:rPr lang="pl-PL" sz="1800" i="1" dirty="0" err="1"/>
              <a:t>trousers</a:t>
            </a:r>
            <a:r>
              <a:rPr lang="pl-PL" sz="1800" i="1" dirty="0"/>
              <a:t>, </a:t>
            </a:r>
            <a:r>
              <a:rPr lang="pl-PL" sz="1800" i="1" dirty="0" err="1"/>
              <a:t>shoes</a:t>
            </a:r>
            <a:r>
              <a:rPr lang="pl-PL" sz="1800" i="1" dirty="0"/>
              <a:t>, </a:t>
            </a:r>
            <a:r>
              <a:rPr lang="pl-PL" sz="1800" i="1" dirty="0" err="1"/>
              <a:t>scissors</a:t>
            </a:r>
            <a:r>
              <a:rPr lang="pl-PL" sz="1800" i="1" dirty="0"/>
              <a:t>, </a:t>
            </a:r>
            <a:r>
              <a:rPr lang="pl-PL" sz="1800" i="1" dirty="0" err="1"/>
              <a:t>glasses</a:t>
            </a:r>
            <a:endParaRPr lang="pl-PL" sz="1900" i="1" dirty="0"/>
          </a:p>
          <a:p>
            <a:pPr>
              <a:buFont typeface="Arial" panose="020B0604020202020204" pitchFamily="34" charset="0"/>
              <a:buChar char="•"/>
            </a:pPr>
            <a:endParaRPr lang="pl-PL" sz="1900" dirty="0"/>
          </a:p>
          <a:p>
            <a:pPr>
              <a:buFont typeface="Arial" panose="020B0604020202020204" pitchFamily="34" charset="0"/>
              <a:buChar char="•"/>
            </a:pPr>
            <a:endParaRPr lang="pl-PL" sz="1900" dirty="0"/>
          </a:p>
          <a:p>
            <a:pPr marL="137160" indent="0" algn="ctr">
              <a:buNone/>
            </a:pPr>
            <a:endParaRPr lang="pl-PL" sz="1900" i="1" dirty="0"/>
          </a:p>
          <a:p>
            <a:pPr marL="137160" indent="0">
              <a:buNone/>
            </a:pPr>
            <a:endParaRPr lang="pl-PL" sz="26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40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5C3FDF6A-E045-40B5-B5B2-96F2023DD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486" y="6416675"/>
            <a:ext cx="170702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13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Przedimek a/</a:t>
            </a:r>
            <a:r>
              <a:rPr lang="pl-PL" dirty="0" err="1">
                <a:latin typeface="+mn-lt"/>
              </a:rPr>
              <a:t>an</a:t>
            </a:r>
            <a:r>
              <a:rPr lang="pl-PL" dirty="0">
                <a:latin typeface="+mn-lt"/>
              </a:rPr>
              <a:t>/the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4" y="1556792"/>
            <a:ext cx="4542656" cy="5035842"/>
          </a:xfrm>
        </p:spPr>
        <p:txBody>
          <a:bodyPr>
            <a:normAutofit fontScale="92500" lnSpcReduction="20000"/>
          </a:bodyPr>
          <a:lstStyle/>
          <a:p>
            <a:pPr marL="137160" indent="0" algn="ctr">
              <a:buNone/>
            </a:pPr>
            <a:r>
              <a:rPr lang="pl-PL" dirty="0"/>
              <a:t>A/AN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rzeczownikami policzalnymi w liczbie pojedynczej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Gdy mówimy o kimś lub o czymś po raz pierwszy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137160" indent="0" algn="ctr">
              <a:buNone/>
            </a:pPr>
            <a:r>
              <a:rPr lang="pl-PL" sz="1800" b="1" i="1" dirty="0" err="1"/>
              <a:t>I’ve</a:t>
            </a:r>
            <a:r>
              <a:rPr lang="pl-PL" sz="1800" b="1" i="1" dirty="0"/>
              <a:t> </a:t>
            </a:r>
            <a:r>
              <a:rPr lang="pl-PL" sz="1800" b="1" i="1" dirty="0" err="1"/>
              <a:t>got</a:t>
            </a:r>
            <a:r>
              <a:rPr lang="pl-PL" sz="1800" b="1" i="1" dirty="0"/>
              <a:t> a dog.</a:t>
            </a:r>
          </a:p>
          <a:p>
            <a:pPr marL="137160" indent="0" algn="ctr">
              <a:buNone/>
            </a:pPr>
            <a:r>
              <a:rPr lang="pl-PL" sz="1800" b="1" i="1" dirty="0"/>
              <a:t>Zakopane </a:t>
            </a:r>
            <a:r>
              <a:rPr lang="pl-PL" sz="1800" b="1" i="1" dirty="0" err="1"/>
              <a:t>is</a:t>
            </a:r>
            <a:r>
              <a:rPr lang="pl-PL" sz="1800" b="1" i="1" dirty="0"/>
              <a:t> a </a:t>
            </a:r>
            <a:r>
              <a:rPr lang="pl-PL" sz="1800" b="1" i="1" dirty="0" err="1"/>
              <a:t>mountain</a:t>
            </a:r>
            <a:r>
              <a:rPr lang="pl-PL" sz="1800" b="1" i="1" dirty="0"/>
              <a:t> </a:t>
            </a:r>
            <a:r>
              <a:rPr lang="pl-PL" sz="1800" b="1" i="1" dirty="0" err="1"/>
              <a:t>town</a:t>
            </a:r>
            <a:r>
              <a:rPr lang="pl-PL" sz="1800" b="1" i="1" dirty="0"/>
              <a:t>.</a:t>
            </a:r>
          </a:p>
          <a:p>
            <a:pPr marL="137160" indent="0" algn="ctr">
              <a:buNone/>
            </a:pPr>
            <a:r>
              <a:rPr lang="pl-PL" sz="1800" b="1" i="1" dirty="0" err="1"/>
              <a:t>I’ve</a:t>
            </a:r>
            <a:r>
              <a:rPr lang="pl-PL" sz="1800" b="1" i="1" dirty="0"/>
              <a:t> </a:t>
            </a:r>
            <a:r>
              <a:rPr lang="pl-PL" sz="1800" b="1" i="1" dirty="0" err="1"/>
              <a:t>got</a:t>
            </a:r>
            <a:r>
              <a:rPr lang="pl-PL" sz="1800" b="1" i="1" dirty="0"/>
              <a:t> a </a:t>
            </a:r>
            <a:r>
              <a:rPr lang="pl-PL" sz="1800" b="1" i="1" dirty="0" err="1"/>
              <a:t>headache</a:t>
            </a:r>
            <a:r>
              <a:rPr lang="pl-PL" sz="1800" b="1" i="1" dirty="0"/>
              <a:t>.</a:t>
            </a:r>
          </a:p>
          <a:p>
            <a:pPr marL="137160" indent="0" algn="ctr">
              <a:buNone/>
            </a:pPr>
            <a:r>
              <a:rPr lang="pl-PL" sz="1800" b="1" i="1" dirty="0" err="1"/>
              <a:t>Let’s</a:t>
            </a:r>
            <a:r>
              <a:rPr lang="pl-PL" sz="1800" b="1" i="1" dirty="0"/>
              <a:t> go for a walk.</a:t>
            </a:r>
          </a:p>
          <a:p>
            <a:pPr marL="137160" indent="0" algn="ctr">
              <a:buNone/>
            </a:pPr>
            <a:r>
              <a:rPr lang="pl-PL" sz="1800" b="1" i="1" dirty="0" err="1"/>
              <a:t>I’ve</a:t>
            </a:r>
            <a:r>
              <a:rPr lang="pl-PL" sz="1800" b="1" i="1" dirty="0"/>
              <a:t> </a:t>
            </a:r>
            <a:r>
              <a:rPr lang="pl-PL" sz="1800" b="1" i="1" dirty="0" err="1"/>
              <a:t>got</a:t>
            </a:r>
            <a:r>
              <a:rPr lang="pl-PL" sz="1800" b="1" i="1" dirty="0"/>
              <a:t> </a:t>
            </a:r>
            <a:r>
              <a:rPr lang="pl-PL" sz="1800" b="1" i="1" dirty="0" err="1"/>
              <a:t>an</a:t>
            </a:r>
            <a:r>
              <a:rPr lang="pl-PL" sz="1800" b="1" i="1" dirty="0"/>
              <a:t> idea.</a:t>
            </a:r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r>
              <a:rPr lang="pl-PL" dirty="0"/>
              <a:t>AN </a:t>
            </a:r>
            <a:r>
              <a:rPr lang="pl-PL" sz="1900" dirty="0"/>
              <a:t>– używamy przed rzeczownikami rozpoczynającymi się samogłoską (</a:t>
            </a:r>
            <a:r>
              <a:rPr lang="pl-PL" sz="1900" dirty="0" err="1"/>
              <a:t>a,e,i,o,u</a:t>
            </a:r>
            <a:r>
              <a:rPr lang="pl-PL" sz="1900" dirty="0"/>
              <a:t>) w </a:t>
            </a:r>
            <a:r>
              <a:rPr lang="pl-PL" dirty="0"/>
              <a:t>WYMOWIE!</a:t>
            </a:r>
          </a:p>
          <a:p>
            <a:pPr marL="137160" indent="0" algn="ctr">
              <a:buNone/>
            </a:pPr>
            <a:r>
              <a:rPr lang="pl-PL" sz="1900" dirty="0"/>
              <a:t>A </a:t>
            </a:r>
            <a:r>
              <a:rPr lang="pl-PL" sz="1900" dirty="0" err="1"/>
              <a:t>university</a:t>
            </a:r>
            <a:r>
              <a:rPr lang="pl-PL" sz="1900" dirty="0"/>
              <a:t> (j – spółgłoska)</a:t>
            </a:r>
          </a:p>
          <a:p>
            <a:pPr marL="137160" indent="0">
              <a:buNone/>
            </a:pPr>
            <a:r>
              <a:rPr lang="pl-PL" dirty="0"/>
              <a:t>		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lvl="0" indent="0" algn="ctr">
              <a:buNone/>
            </a:pPr>
            <a:endParaRPr lang="pl-PL" sz="2400" b="1" u="sng" dirty="0">
              <a:solidFill>
                <a:srgbClr val="FFFF00"/>
              </a:solidFill>
            </a:endParaRPr>
          </a:p>
          <a:p>
            <a:pPr marL="137160" lvl="0" indent="0" algn="ctr">
              <a:buNone/>
            </a:pPr>
            <a:endParaRPr lang="pl-PL" sz="2400" b="1" u="sng" dirty="0">
              <a:solidFill>
                <a:srgbClr val="FFFF00"/>
              </a:solidFill>
            </a:endParaRPr>
          </a:p>
          <a:p>
            <a:pPr marL="137160" lvl="0" indent="0" algn="ctr">
              <a:buNone/>
            </a:pPr>
            <a:endParaRPr lang="pl-PL" sz="2400" b="1" u="sng" dirty="0">
              <a:solidFill>
                <a:srgbClr val="FFFF00"/>
              </a:solidFill>
            </a:endParaRPr>
          </a:p>
          <a:p>
            <a:pPr marL="137160" lvl="0" indent="0" algn="ctr">
              <a:buNone/>
            </a:pPr>
            <a:endParaRPr lang="pl-PL" sz="2400" b="1" u="sng" dirty="0">
              <a:solidFill>
                <a:srgbClr val="FFFF00"/>
              </a:solidFill>
            </a:endParaRPr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258816" cy="4992434"/>
          </a:xfrm>
        </p:spPr>
        <p:txBody>
          <a:bodyPr>
            <a:normAutofit fontScale="92500" lnSpcReduction="20000"/>
          </a:bodyPr>
          <a:lstStyle/>
          <a:p>
            <a:pPr marL="137160" indent="0" algn="ctr">
              <a:buNone/>
            </a:pPr>
            <a:r>
              <a:rPr lang="pl-PL" dirty="0"/>
              <a:t>THE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rzeczownikami w </a:t>
            </a:r>
            <a:r>
              <a:rPr lang="pl-PL" sz="1900" dirty="0" err="1"/>
              <a:t>l.poj</a:t>
            </a:r>
            <a:r>
              <a:rPr lang="pl-PL" sz="1900" dirty="0"/>
              <a:t>, l.mn, policzalne i niepoliczalne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Gdy mówimy o kimś lub o czymś po raz drugi/kolejny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przymiotnikami w stopniu najwyższym: </a:t>
            </a:r>
            <a:r>
              <a:rPr lang="pl-PL" sz="1900" i="1" dirty="0"/>
              <a:t>the </a:t>
            </a:r>
            <a:r>
              <a:rPr lang="pl-PL" sz="1900" i="1" dirty="0" err="1"/>
              <a:t>best</a:t>
            </a:r>
            <a:r>
              <a:rPr lang="pl-PL" sz="1900" i="1" dirty="0"/>
              <a:t> </a:t>
            </a:r>
            <a:r>
              <a:rPr lang="pl-PL" sz="1900" dirty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rzeczownikami jedynymi w swoim rodzaju: </a:t>
            </a:r>
            <a:r>
              <a:rPr lang="pl-PL" sz="1900" i="1" dirty="0"/>
              <a:t>the </a:t>
            </a:r>
            <a:r>
              <a:rPr lang="pl-PL" sz="1900" i="1" dirty="0" err="1"/>
              <a:t>moon</a:t>
            </a:r>
            <a:r>
              <a:rPr lang="pl-PL" sz="1900" i="1" dirty="0"/>
              <a:t> </a:t>
            </a:r>
            <a:r>
              <a:rPr lang="pl-PL" sz="1900" dirty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nazwami instrumentów muzycznych: </a:t>
            </a:r>
            <a:r>
              <a:rPr lang="pl-PL" sz="1900" i="1" dirty="0"/>
              <a:t>I </a:t>
            </a:r>
            <a:r>
              <a:rPr lang="pl-PL" sz="1900" i="1" dirty="0" err="1"/>
              <a:t>can</a:t>
            </a:r>
            <a:r>
              <a:rPr lang="pl-PL" sz="1900" i="1" dirty="0"/>
              <a:t> </a:t>
            </a:r>
            <a:r>
              <a:rPr lang="pl-PL" sz="1900" i="1" dirty="0" err="1"/>
              <a:t>play</a:t>
            </a:r>
            <a:r>
              <a:rPr lang="pl-PL" sz="1900" i="1" dirty="0"/>
              <a:t> the piano </a:t>
            </a:r>
            <a:r>
              <a:rPr lang="pl-PL" sz="1900" dirty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grupami: </a:t>
            </a:r>
            <a:r>
              <a:rPr lang="pl-PL" sz="1900" i="1" dirty="0"/>
              <a:t>the </a:t>
            </a:r>
            <a:r>
              <a:rPr lang="pl-PL" sz="1900" i="1" dirty="0" err="1"/>
              <a:t>rich</a:t>
            </a:r>
            <a:r>
              <a:rPr lang="pl-PL" sz="1900" i="1" dirty="0"/>
              <a:t>, the English , the </a:t>
            </a:r>
            <a:r>
              <a:rPr lang="pl-PL" sz="1900" i="1" dirty="0" err="1"/>
              <a:t>Smiths</a:t>
            </a:r>
            <a:endParaRPr lang="pl-PL" sz="19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900" dirty="0"/>
              <a:t>przed niektórymi nazwami państw: </a:t>
            </a:r>
            <a:r>
              <a:rPr lang="pl-PL" sz="1900" i="1" dirty="0"/>
              <a:t>the United </a:t>
            </a:r>
            <a:r>
              <a:rPr lang="pl-PL" sz="1900" i="1" dirty="0" err="1"/>
              <a:t>States</a:t>
            </a:r>
            <a:r>
              <a:rPr lang="pl-PL" sz="1900" i="1" dirty="0"/>
              <a:t> of </a:t>
            </a:r>
            <a:r>
              <a:rPr lang="pl-PL" sz="1900" i="1" dirty="0" err="1"/>
              <a:t>America</a:t>
            </a:r>
            <a:r>
              <a:rPr lang="pl-PL" sz="1900" i="1" dirty="0"/>
              <a:t>, the United </a:t>
            </a:r>
            <a:r>
              <a:rPr lang="pl-PL" sz="1900" i="1" dirty="0" err="1"/>
              <a:t>Kingdom</a:t>
            </a:r>
            <a:r>
              <a:rPr lang="pl-PL" sz="1800" i="1" dirty="0"/>
              <a:t>,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41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51321"/>
            <a:ext cx="20050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1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Przedimek the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13305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mórz, rzek, oceanów, łańcuchów górskich, pustyń, archipelagów: </a:t>
            </a:r>
            <a:r>
              <a:rPr lang="pl-PL" sz="2000" i="1" dirty="0"/>
              <a:t>the Nile, the </a:t>
            </a:r>
            <a:r>
              <a:rPr lang="pl-PL" sz="2000" i="1" dirty="0" err="1"/>
              <a:t>Baltic</a:t>
            </a:r>
            <a:r>
              <a:rPr lang="pl-PL" sz="2000" i="1" dirty="0"/>
              <a:t> </a:t>
            </a:r>
            <a:r>
              <a:rPr lang="pl-PL" sz="2000" i="1" dirty="0" err="1"/>
              <a:t>sea</a:t>
            </a:r>
            <a:r>
              <a:rPr lang="pl-PL" sz="2000" i="1" dirty="0"/>
              <a:t>, the </a:t>
            </a:r>
            <a:r>
              <a:rPr lang="pl-PL" sz="2000" i="1" dirty="0" err="1"/>
              <a:t>Alps</a:t>
            </a:r>
            <a:endParaRPr lang="pl-PL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i kierunkami geograficznymi zawierającymi ‚of’: t</a:t>
            </a:r>
            <a:r>
              <a:rPr lang="pl-PL" sz="2000" i="1" dirty="0"/>
              <a:t>he </a:t>
            </a:r>
            <a:r>
              <a:rPr lang="pl-PL" sz="2000" i="1" dirty="0" err="1"/>
              <a:t>south</a:t>
            </a:r>
            <a:r>
              <a:rPr lang="pl-PL" sz="2000" i="1" dirty="0"/>
              <a:t> of Poland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kin, teatrów, restauracji: </a:t>
            </a:r>
            <a:r>
              <a:rPr lang="pl-PL" sz="2000" i="1" dirty="0"/>
              <a:t>the Globe </a:t>
            </a:r>
            <a:r>
              <a:rPr lang="pl-PL" sz="2000" i="1" dirty="0" err="1"/>
              <a:t>theatre</a:t>
            </a:r>
            <a:endParaRPr lang="pl-PL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liczebnikami porządkowymi: </a:t>
            </a:r>
            <a:r>
              <a:rPr lang="pl-PL" sz="2000" i="1" dirty="0"/>
              <a:t>the </a:t>
            </a:r>
            <a:r>
              <a:rPr lang="pl-PL" sz="2000" i="1" dirty="0" err="1"/>
              <a:t>first</a:t>
            </a:r>
            <a:r>
              <a:rPr lang="pl-PL" sz="2000" i="1" dirty="0"/>
              <a:t>, the </a:t>
            </a:r>
            <a:r>
              <a:rPr lang="pl-PL" sz="2000" i="1" dirty="0" err="1"/>
              <a:t>second</a:t>
            </a:r>
            <a:r>
              <a:rPr lang="pl-PL" sz="2000" i="1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rzeczownikami w stałych wyrażeniach: </a:t>
            </a:r>
            <a:r>
              <a:rPr lang="pl-PL" sz="2000" i="1" dirty="0" err="1"/>
              <a:t>at</a:t>
            </a:r>
            <a:r>
              <a:rPr lang="pl-PL" sz="2000" i="1" dirty="0"/>
              <a:t> the </a:t>
            </a:r>
            <a:r>
              <a:rPr lang="pl-PL" sz="2000" i="1" dirty="0" err="1"/>
              <a:t>cinema</a:t>
            </a:r>
            <a:r>
              <a:rPr lang="pl-PL" sz="2000" i="1" dirty="0"/>
              <a:t>, on the </a:t>
            </a:r>
            <a:r>
              <a:rPr lang="pl-PL" sz="2000" i="1" dirty="0" err="1"/>
              <a:t>bus</a:t>
            </a:r>
            <a:r>
              <a:rPr lang="pl-PL" sz="2000" i="1" dirty="0"/>
              <a:t>, </a:t>
            </a:r>
            <a:r>
              <a:rPr lang="pl-PL" sz="2000" i="1" dirty="0" err="1"/>
              <a:t>at</a:t>
            </a:r>
            <a:r>
              <a:rPr lang="pl-PL" sz="2000" i="1" dirty="0"/>
              <a:t> the </a:t>
            </a:r>
            <a:r>
              <a:rPr lang="pl-PL" sz="2000" i="1" dirty="0" err="1"/>
              <a:t>seaside</a:t>
            </a:r>
            <a:r>
              <a:rPr lang="pl-PL" sz="2000" i="1" dirty="0"/>
              <a:t>, in the mountains, in the </a:t>
            </a:r>
            <a:r>
              <a:rPr lang="pl-PL" sz="2000" i="1" dirty="0" err="1" smtClean="0"/>
              <a:t>sky</a:t>
            </a:r>
            <a:r>
              <a:rPr lang="pl-PL" sz="2000" i="1" dirty="0"/>
              <a:t> </a:t>
            </a:r>
            <a:r>
              <a:rPr lang="pl-PL" sz="2000" dirty="0" smtClean="0"/>
              <a:t>… </a:t>
            </a:r>
            <a:endParaRPr lang="pl-PL" sz="2000" dirty="0"/>
          </a:p>
          <a:p>
            <a:pPr>
              <a:buFont typeface="Arial" panose="020B0604020202020204" pitchFamily="34" charset="0"/>
              <a:buChar char="•"/>
            </a:pPr>
            <a:endParaRPr lang="pl-PL" sz="2000" dirty="0"/>
          </a:p>
          <a:p>
            <a:pPr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42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134509"/>
            <a:ext cx="2941807" cy="514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277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Kiedy nie stosujemy przedimka: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rzeczownikami policzalnymi, niepoliczalnymi, w </a:t>
            </a:r>
            <a:r>
              <a:rPr lang="pl-PL" sz="2000" dirty="0" err="1"/>
              <a:t>l.mnogiej</a:t>
            </a:r>
            <a:r>
              <a:rPr lang="pl-PL" sz="2000" dirty="0"/>
              <a:t> kiedy mówimy o czymś ogólnie: </a:t>
            </a:r>
          </a:p>
          <a:p>
            <a:pPr marL="137160" indent="0" algn="ctr">
              <a:buNone/>
            </a:pPr>
            <a:r>
              <a:rPr lang="pl-PL" sz="2000" i="1" dirty="0"/>
              <a:t>I </a:t>
            </a:r>
            <a:r>
              <a:rPr lang="pl-PL" sz="2000" i="1" dirty="0" err="1"/>
              <a:t>like</a:t>
            </a:r>
            <a:r>
              <a:rPr lang="pl-PL" sz="2000" i="1" dirty="0"/>
              <a:t> horror </a:t>
            </a:r>
            <a:r>
              <a:rPr lang="pl-PL" sz="2000" i="1" dirty="0" err="1"/>
              <a:t>films</a:t>
            </a:r>
            <a:r>
              <a:rPr lang="pl-PL" sz="2000" i="1" dirty="0"/>
              <a:t>. / People </a:t>
            </a:r>
            <a:r>
              <a:rPr lang="pl-PL" sz="2000" i="1" dirty="0" err="1"/>
              <a:t>should</a:t>
            </a:r>
            <a:r>
              <a:rPr lang="pl-PL" sz="2000" i="1" dirty="0"/>
              <a:t> </a:t>
            </a:r>
            <a:r>
              <a:rPr lang="pl-PL" sz="2000" i="1" dirty="0" err="1"/>
              <a:t>care</a:t>
            </a:r>
            <a:r>
              <a:rPr lang="pl-PL" sz="2000" i="1" dirty="0"/>
              <a:t> </a:t>
            </a:r>
            <a:r>
              <a:rPr lang="pl-PL" sz="2000" i="1" dirty="0" err="1"/>
              <a:t>about</a:t>
            </a:r>
            <a:r>
              <a:rPr lang="pl-PL" sz="2000" i="1" dirty="0"/>
              <a:t> the environment.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własnymi: imiona, nazwiska, nazwy miast, państw, jezior, pojedyncze wyspy, szczyty górskie, kontynenty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dni tygodnia, miesięcy, świąt: </a:t>
            </a:r>
            <a:r>
              <a:rPr lang="pl-PL" sz="2000" i="1" dirty="0" err="1"/>
              <a:t>Monday</a:t>
            </a:r>
            <a:r>
              <a:rPr lang="pl-PL" sz="2000" i="1" dirty="0"/>
              <a:t>, May, </a:t>
            </a:r>
            <a:r>
              <a:rPr lang="pl-PL" sz="2000" i="1" dirty="0" err="1"/>
              <a:t>Easter</a:t>
            </a:r>
            <a:r>
              <a:rPr lang="pl-PL" sz="2000" i="1" dirty="0"/>
              <a:t> …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nazwami dyscyplin sportowych, kolorów, posiłków, chorób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Przed rzeczownikami w niektórych wyrażeniach:  </a:t>
            </a:r>
            <a:r>
              <a:rPr lang="pl-PL" sz="2000" i="1" dirty="0" err="1"/>
              <a:t>at</a:t>
            </a:r>
            <a:r>
              <a:rPr lang="pl-PL" sz="2000" i="1" dirty="0"/>
              <a:t> </a:t>
            </a:r>
            <a:r>
              <a:rPr lang="pl-PL" sz="2000" i="1" dirty="0" err="1"/>
              <a:t>home</a:t>
            </a:r>
            <a:r>
              <a:rPr lang="pl-PL" sz="2000" i="1" dirty="0"/>
              <a:t>, to </a:t>
            </a:r>
            <a:r>
              <a:rPr lang="pl-PL" sz="2000" i="1" dirty="0" err="1"/>
              <a:t>school</a:t>
            </a:r>
            <a:r>
              <a:rPr lang="pl-PL" sz="2000" i="1" dirty="0"/>
              <a:t>, in </a:t>
            </a:r>
            <a:r>
              <a:rPr lang="pl-PL" sz="2000" i="1" dirty="0" err="1"/>
              <a:t>bed</a:t>
            </a:r>
            <a:r>
              <a:rPr lang="pl-PL" sz="2000" i="1" dirty="0"/>
              <a:t>, by </a:t>
            </a:r>
            <a:r>
              <a:rPr lang="pl-PL" sz="2000" i="1" dirty="0" err="1"/>
              <a:t>bus</a:t>
            </a:r>
            <a:r>
              <a:rPr lang="pl-PL" sz="2000" i="1" dirty="0"/>
              <a:t>, for </a:t>
            </a:r>
            <a:r>
              <a:rPr lang="pl-PL" sz="2000" i="1" dirty="0" err="1"/>
              <a:t>breakfast</a:t>
            </a:r>
            <a:r>
              <a:rPr lang="pl-PL" sz="2000" i="1" dirty="0"/>
              <a:t>, go on </a:t>
            </a:r>
            <a:r>
              <a:rPr lang="pl-PL" sz="2000" i="1" dirty="0" err="1"/>
              <a:t>holiday</a:t>
            </a:r>
            <a:r>
              <a:rPr lang="pl-PL" sz="2000" i="1" dirty="0"/>
              <a:t>, </a:t>
            </a:r>
          </a:p>
          <a:p>
            <a:pPr marL="137160" indent="0">
              <a:buNone/>
            </a:pPr>
            <a:endParaRPr lang="pl-PL" sz="20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endParaRPr lang="pl-PL" sz="1700" b="1" u="sng" dirty="0">
              <a:solidFill>
                <a:srgbClr val="FFFF00"/>
              </a:solidFill>
            </a:endParaRPr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43</a:t>
            </a:fld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9320"/>
            <a:ext cx="29622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3314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STOPNIOWANIE PRZYMIOTNIKÓW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pl-PL" sz="1600" b="1" u="sng" dirty="0"/>
              <a:t>Jedno lub dwusylabowe – er/-</a:t>
            </a:r>
            <a:r>
              <a:rPr lang="pl-PL" sz="1600" b="1" u="sng" dirty="0" err="1"/>
              <a:t>est</a:t>
            </a:r>
            <a:endParaRPr lang="pl-PL" sz="1600" b="1" u="sng" dirty="0"/>
          </a:p>
          <a:p>
            <a:pPr marL="137160" indent="0" algn="ctr">
              <a:buNone/>
            </a:pPr>
            <a:r>
              <a:rPr lang="pl-PL" sz="1600" i="1" dirty="0" err="1"/>
              <a:t>Long</a:t>
            </a:r>
            <a:r>
              <a:rPr lang="pl-PL" sz="1600" i="1" dirty="0"/>
              <a:t> – </a:t>
            </a:r>
            <a:r>
              <a:rPr lang="pl-PL" sz="1600" i="1" dirty="0" err="1"/>
              <a:t>longer</a:t>
            </a:r>
            <a:r>
              <a:rPr lang="pl-PL" sz="1600" i="1" dirty="0"/>
              <a:t> – the </a:t>
            </a:r>
            <a:r>
              <a:rPr lang="pl-PL" sz="1600" i="1" dirty="0" err="1"/>
              <a:t>longest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/>
              <a:t>Big – </a:t>
            </a:r>
            <a:r>
              <a:rPr lang="pl-PL" sz="1600" i="1" dirty="0" err="1"/>
              <a:t>bigger</a:t>
            </a:r>
            <a:r>
              <a:rPr lang="pl-PL" sz="1600" i="1" dirty="0"/>
              <a:t> – the </a:t>
            </a:r>
            <a:r>
              <a:rPr lang="pl-PL" sz="1600" i="1" dirty="0" err="1"/>
              <a:t>biggest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 err="1"/>
              <a:t>Pretty</a:t>
            </a:r>
            <a:r>
              <a:rPr lang="pl-PL" sz="1600" i="1" dirty="0"/>
              <a:t> – </a:t>
            </a:r>
            <a:r>
              <a:rPr lang="pl-PL" sz="1600" i="1" dirty="0" err="1"/>
              <a:t>prettier</a:t>
            </a:r>
            <a:r>
              <a:rPr lang="pl-PL" sz="1600" i="1" dirty="0"/>
              <a:t> – the </a:t>
            </a:r>
            <a:r>
              <a:rPr lang="pl-PL" sz="1600" i="1" dirty="0" err="1"/>
              <a:t>prettiest</a:t>
            </a:r>
            <a:endParaRPr lang="pl-PL" sz="1600" i="1" dirty="0"/>
          </a:p>
          <a:p>
            <a:pPr marL="137160" indent="0" algn="ctr">
              <a:buNone/>
            </a:pPr>
            <a:endParaRPr lang="pl-PL" sz="1600" i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1600" b="1" u="sng" dirty="0"/>
              <a:t>składające się z 3 lub większej ilości sylab  - </a:t>
            </a:r>
            <a:r>
              <a:rPr lang="pl-PL" sz="1600" b="1" u="sng" dirty="0" err="1"/>
              <a:t>more</a:t>
            </a:r>
            <a:r>
              <a:rPr lang="pl-PL" sz="1600" b="1" u="sng" dirty="0"/>
              <a:t>/the most:</a:t>
            </a:r>
          </a:p>
          <a:p>
            <a:pPr marL="137160" indent="0" algn="ctr">
              <a:buNone/>
            </a:pPr>
            <a:r>
              <a:rPr lang="pl-PL" sz="1600" i="1" dirty="0" err="1"/>
              <a:t>Exciting</a:t>
            </a:r>
            <a:r>
              <a:rPr lang="pl-PL" sz="1600" i="1" dirty="0"/>
              <a:t> – </a:t>
            </a:r>
            <a:r>
              <a:rPr lang="pl-PL" sz="1600" i="1" dirty="0" err="1"/>
              <a:t>more</a:t>
            </a:r>
            <a:r>
              <a:rPr lang="pl-PL" sz="1600" i="1" dirty="0"/>
              <a:t> </a:t>
            </a:r>
            <a:r>
              <a:rPr lang="pl-PL" sz="1600" i="1" dirty="0" err="1"/>
              <a:t>exciting</a:t>
            </a:r>
            <a:r>
              <a:rPr lang="pl-PL" sz="1600" i="1" dirty="0"/>
              <a:t> – the most </a:t>
            </a:r>
            <a:r>
              <a:rPr lang="pl-PL" sz="1600" i="1" dirty="0" err="1"/>
              <a:t>exciting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 err="1"/>
              <a:t>Dngerous</a:t>
            </a:r>
            <a:r>
              <a:rPr lang="pl-PL" sz="1600" i="1" dirty="0"/>
              <a:t> – </a:t>
            </a:r>
            <a:r>
              <a:rPr lang="pl-PL" sz="1600" i="1" dirty="0" err="1"/>
              <a:t>more</a:t>
            </a:r>
            <a:r>
              <a:rPr lang="pl-PL" sz="1600" i="1" dirty="0"/>
              <a:t> </a:t>
            </a:r>
            <a:r>
              <a:rPr lang="pl-PL" sz="1600" i="1" dirty="0" err="1"/>
              <a:t>dangerous</a:t>
            </a:r>
            <a:r>
              <a:rPr lang="pl-PL" sz="1600" i="1" dirty="0"/>
              <a:t> – the most </a:t>
            </a:r>
            <a:r>
              <a:rPr lang="pl-PL" sz="1600" i="1" dirty="0" err="1"/>
              <a:t>dangerous</a:t>
            </a:r>
            <a:endParaRPr lang="pl-PL" sz="1600" i="1" dirty="0"/>
          </a:p>
          <a:p>
            <a:pPr marL="137160" indent="0" algn="ctr">
              <a:buNone/>
            </a:pPr>
            <a:endParaRPr lang="pl-PL" sz="1600" i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1600" b="1" u="sng" dirty="0"/>
              <a:t>Wyjątki:</a:t>
            </a:r>
          </a:p>
          <a:p>
            <a:pPr marL="137160" indent="0" algn="ctr">
              <a:buNone/>
            </a:pPr>
            <a:r>
              <a:rPr lang="pl-PL" sz="1600" i="1" dirty="0"/>
              <a:t>Good – </a:t>
            </a:r>
            <a:r>
              <a:rPr lang="pl-PL" sz="1600" i="1" dirty="0" err="1"/>
              <a:t>better</a:t>
            </a:r>
            <a:r>
              <a:rPr lang="pl-PL" sz="1600" i="1" dirty="0"/>
              <a:t> – the </a:t>
            </a:r>
            <a:r>
              <a:rPr lang="pl-PL" sz="1600" i="1" dirty="0" err="1"/>
              <a:t>best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/>
              <a:t>Bad – </a:t>
            </a:r>
            <a:r>
              <a:rPr lang="pl-PL" sz="1600" i="1" dirty="0" err="1"/>
              <a:t>worse</a:t>
            </a:r>
            <a:r>
              <a:rPr lang="pl-PL" sz="1600" i="1" dirty="0"/>
              <a:t> – the </a:t>
            </a:r>
            <a:r>
              <a:rPr lang="pl-PL" sz="1600" i="1" dirty="0" err="1"/>
              <a:t>worst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/>
              <a:t>Far – </a:t>
            </a:r>
            <a:r>
              <a:rPr lang="pl-PL" sz="1600" i="1" dirty="0" err="1"/>
              <a:t>farther</a:t>
            </a:r>
            <a:r>
              <a:rPr lang="pl-PL" sz="1600" i="1" dirty="0"/>
              <a:t>/</a:t>
            </a:r>
            <a:r>
              <a:rPr lang="pl-PL" sz="1600" i="1" dirty="0" err="1"/>
              <a:t>further</a:t>
            </a:r>
            <a:r>
              <a:rPr lang="pl-PL" sz="1600" i="1" dirty="0"/>
              <a:t> – the </a:t>
            </a:r>
            <a:r>
              <a:rPr lang="pl-PL" sz="1600" i="1" dirty="0" err="1"/>
              <a:t>farthest</a:t>
            </a:r>
            <a:r>
              <a:rPr lang="pl-PL" sz="1600" i="1" dirty="0"/>
              <a:t>/</a:t>
            </a:r>
            <a:r>
              <a:rPr lang="pl-PL" sz="1600" i="1" dirty="0" err="1"/>
              <a:t>furthest</a:t>
            </a:r>
            <a:endParaRPr lang="pl-PL" sz="1600" i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44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76063B0A-5FA6-42B9-BE5B-9F206F1C7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6357790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22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3354"/>
            <a:ext cx="8229600" cy="907824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STOPNIOWANIE PRZYSŁÓWKÓW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196751"/>
            <a:ext cx="8784976" cy="499435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pl-PL" sz="1600" dirty="0"/>
              <a:t>Aby utworzyć przysłówek, należy do przymiotnika dodać końcówkę  -</a:t>
            </a:r>
            <a:r>
              <a:rPr lang="pl-PL" sz="1600" dirty="0" err="1"/>
              <a:t>ly</a:t>
            </a:r>
            <a:r>
              <a:rPr lang="pl-PL" sz="1600" dirty="0"/>
              <a:t>:</a:t>
            </a:r>
          </a:p>
          <a:p>
            <a:pPr marL="137160" indent="0" algn="ctr">
              <a:buNone/>
            </a:pPr>
            <a:r>
              <a:rPr lang="pl-PL" sz="1600" dirty="0"/>
              <a:t> </a:t>
            </a:r>
            <a:r>
              <a:rPr lang="pl-PL" sz="1600" i="1" dirty="0"/>
              <a:t>rude – </a:t>
            </a:r>
            <a:r>
              <a:rPr lang="pl-PL" sz="1600" i="1" dirty="0" err="1"/>
              <a:t>rudely</a:t>
            </a:r>
            <a:r>
              <a:rPr lang="pl-PL" sz="1600" i="1" dirty="0"/>
              <a:t>, </a:t>
            </a:r>
            <a:r>
              <a:rPr lang="pl-PL" sz="1600" i="1" dirty="0" err="1"/>
              <a:t>quick</a:t>
            </a:r>
            <a:r>
              <a:rPr lang="pl-PL" sz="1600" i="1" dirty="0"/>
              <a:t> – </a:t>
            </a:r>
            <a:r>
              <a:rPr lang="pl-PL" sz="1600" i="1" dirty="0" err="1"/>
              <a:t>quickly</a:t>
            </a:r>
            <a:r>
              <a:rPr lang="pl-PL" sz="1600" i="1" dirty="0"/>
              <a:t>, </a:t>
            </a:r>
            <a:r>
              <a:rPr lang="pl-PL" sz="1600" i="1" dirty="0" err="1"/>
              <a:t>beautiful</a:t>
            </a:r>
            <a:r>
              <a:rPr lang="pl-PL" sz="1600" i="1" dirty="0"/>
              <a:t> – </a:t>
            </a:r>
            <a:r>
              <a:rPr lang="pl-PL" sz="1600" i="1" dirty="0" err="1"/>
              <a:t>beautifully</a:t>
            </a:r>
            <a:r>
              <a:rPr lang="pl-PL" sz="1600" i="1" dirty="0"/>
              <a:t>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Stopień wyższy i najwyższy tworzymy dodając </a:t>
            </a:r>
            <a:r>
              <a:rPr lang="pl-PL" sz="1600" dirty="0" err="1"/>
              <a:t>more</a:t>
            </a:r>
            <a:r>
              <a:rPr lang="pl-PL" sz="1600" dirty="0"/>
              <a:t>/less, the most/ the </a:t>
            </a:r>
            <a:r>
              <a:rPr lang="pl-PL" sz="1600" dirty="0" err="1"/>
              <a:t>least</a:t>
            </a:r>
            <a:endParaRPr lang="pl-PL" sz="1600" dirty="0"/>
          </a:p>
          <a:p>
            <a:pPr marL="137160" indent="0" algn="ctr">
              <a:buNone/>
            </a:pPr>
            <a:r>
              <a:rPr lang="pl-PL" sz="1600" i="1" dirty="0"/>
              <a:t>My </a:t>
            </a:r>
            <a:r>
              <a:rPr lang="pl-PL" sz="1600" i="1" dirty="0" err="1"/>
              <a:t>mum</a:t>
            </a:r>
            <a:r>
              <a:rPr lang="pl-PL" sz="1600" i="1" dirty="0"/>
              <a:t> </a:t>
            </a:r>
            <a:r>
              <a:rPr lang="pl-PL" sz="1600" i="1" dirty="0" err="1"/>
              <a:t>drives</a:t>
            </a:r>
            <a:r>
              <a:rPr lang="pl-PL" sz="1600" i="1" dirty="0"/>
              <a:t> </a:t>
            </a:r>
            <a:r>
              <a:rPr lang="pl-PL" sz="1600" i="1" dirty="0" err="1"/>
              <a:t>more</a:t>
            </a:r>
            <a:r>
              <a:rPr lang="pl-PL" sz="1600" i="1" dirty="0"/>
              <a:t> </a:t>
            </a:r>
            <a:r>
              <a:rPr lang="pl-PL" sz="1600" i="1" dirty="0" err="1"/>
              <a:t>carefully</a:t>
            </a:r>
            <a:r>
              <a:rPr lang="pl-PL" sz="1600" i="1" dirty="0"/>
              <a:t> </a:t>
            </a:r>
            <a:r>
              <a:rPr lang="pl-PL" sz="1600" i="1" dirty="0" err="1"/>
              <a:t>than</a:t>
            </a:r>
            <a:r>
              <a:rPr lang="pl-PL" sz="1600" i="1" dirty="0"/>
              <a:t> my </a:t>
            </a:r>
            <a:r>
              <a:rPr lang="pl-PL" sz="1600" i="1" dirty="0" err="1"/>
              <a:t>dad</a:t>
            </a:r>
            <a:r>
              <a:rPr lang="pl-PL" sz="1600" i="1" dirty="0"/>
              <a:t>.</a:t>
            </a:r>
          </a:p>
          <a:p>
            <a:pPr marL="137160" indent="0" algn="ctr">
              <a:buNone/>
            </a:pPr>
            <a:r>
              <a:rPr lang="pl-PL" sz="1600" i="1" dirty="0"/>
              <a:t>Tim </a:t>
            </a:r>
            <a:r>
              <a:rPr lang="pl-PL" sz="1600" i="1" dirty="0" err="1"/>
              <a:t>writes</a:t>
            </a:r>
            <a:r>
              <a:rPr lang="pl-PL" sz="1600" i="1" dirty="0"/>
              <a:t> the most </a:t>
            </a:r>
            <a:r>
              <a:rPr lang="pl-PL" sz="1600" i="1" dirty="0" err="1"/>
              <a:t>slowly</a:t>
            </a:r>
            <a:r>
              <a:rPr lang="pl-PL" sz="1600" i="1" dirty="0"/>
              <a:t> in </a:t>
            </a:r>
            <a:r>
              <a:rPr lang="pl-PL" sz="1600" i="1" dirty="0" err="1"/>
              <a:t>our</a:t>
            </a:r>
            <a:r>
              <a:rPr lang="pl-PL" sz="1600" i="1" dirty="0"/>
              <a:t> </a:t>
            </a:r>
            <a:r>
              <a:rPr lang="pl-PL" sz="1600" i="1" dirty="0" err="1"/>
              <a:t>group</a:t>
            </a:r>
            <a:r>
              <a:rPr lang="pl-PL" sz="16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Niektóre przymiotniki i przysłówki mają taką samą formę: </a:t>
            </a:r>
            <a:r>
              <a:rPr lang="pl-PL" sz="1600" dirty="0" err="1"/>
              <a:t>late</a:t>
            </a:r>
            <a:r>
              <a:rPr lang="pl-PL" sz="1600" dirty="0"/>
              <a:t>, </a:t>
            </a:r>
            <a:r>
              <a:rPr lang="pl-PL" sz="1600" dirty="0" err="1"/>
              <a:t>early</a:t>
            </a:r>
            <a:r>
              <a:rPr lang="pl-PL" sz="1600" dirty="0"/>
              <a:t>, fast, hard</a:t>
            </a:r>
          </a:p>
          <a:p>
            <a:pPr marL="137160" indent="0">
              <a:buNone/>
            </a:pPr>
            <a:r>
              <a:rPr lang="pl-PL" sz="1600" dirty="0"/>
              <a:t>	Wtedy stopniujemy je jak przymiotniki: </a:t>
            </a:r>
          </a:p>
          <a:p>
            <a:pPr marL="137160" indent="0" algn="ctr">
              <a:buNone/>
            </a:pPr>
            <a:r>
              <a:rPr lang="pl-PL" sz="1600" i="1" dirty="0"/>
              <a:t>Hard – </a:t>
            </a:r>
            <a:r>
              <a:rPr lang="pl-PL" sz="1600" i="1" dirty="0" err="1"/>
              <a:t>harder</a:t>
            </a:r>
            <a:r>
              <a:rPr lang="pl-PL" sz="1600" i="1" dirty="0"/>
              <a:t> – the </a:t>
            </a:r>
            <a:r>
              <a:rPr lang="pl-PL" sz="1600" i="1" dirty="0" err="1"/>
              <a:t>hardest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 err="1"/>
              <a:t>Early</a:t>
            </a:r>
            <a:r>
              <a:rPr lang="pl-PL" sz="1600" i="1" dirty="0"/>
              <a:t> – </a:t>
            </a:r>
            <a:r>
              <a:rPr lang="pl-PL" sz="1600" i="1" dirty="0" err="1"/>
              <a:t>earlier</a:t>
            </a:r>
            <a:r>
              <a:rPr lang="pl-PL" sz="1600" i="1" dirty="0"/>
              <a:t> – the </a:t>
            </a:r>
            <a:r>
              <a:rPr lang="pl-PL" sz="1600" i="1" dirty="0" err="1"/>
              <a:t>earliest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/>
              <a:t>Fast – </a:t>
            </a:r>
            <a:r>
              <a:rPr lang="pl-PL" sz="1600" i="1" dirty="0" err="1"/>
              <a:t>faster</a:t>
            </a:r>
            <a:r>
              <a:rPr lang="pl-PL" sz="1600" i="1" dirty="0"/>
              <a:t> – the </a:t>
            </a:r>
            <a:r>
              <a:rPr lang="pl-PL" sz="1600" i="1" dirty="0" err="1"/>
              <a:t>fastest</a:t>
            </a:r>
            <a:endParaRPr lang="pl-PL" sz="1600" i="1" dirty="0"/>
          </a:p>
          <a:p>
            <a:pPr marL="137160" indent="0" algn="ctr">
              <a:buNone/>
            </a:pPr>
            <a:r>
              <a:rPr lang="pl-PL" sz="1600" i="1" dirty="0" err="1"/>
              <a:t>late</a:t>
            </a:r>
            <a:r>
              <a:rPr lang="pl-PL" sz="1600" i="1" dirty="0"/>
              <a:t> – </a:t>
            </a:r>
            <a:r>
              <a:rPr lang="pl-PL" sz="1600" i="1" dirty="0" err="1"/>
              <a:t>later</a:t>
            </a:r>
            <a:r>
              <a:rPr lang="pl-PL" sz="1600" i="1" dirty="0"/>
              <a:t> – the </a:t>
            </a:r>
            <a:r>
              <a:rPr lang="pl-PL" sz="1600" i="1" dirty="0" err="1"/>
              <a:t>latest</a:t>
            </a:r>
            <a:endParaRPr lang="pl-PL" sz="16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Niektóre przysłówki mają taką samą formę jak przymiotnik z końcówką –</a:t>
            </a:r>
            <a:r>
              <a:rPr lang="pl-PL" sz="1600" dirty="0" err="1"/>
              <a:t>ly</a:t>
            </a:r>
            <a:r>
              <a:rPr lang="pl-PL" sz="1600" dirty="0"/>
              <a:t>, wtedy jednak zmieniają swoje znaczenie:</a:t>
            </a:r>
          </a:p>
          <a:p>
            <a:pPr marL="137160" indent="0" algn="ctr">
              <a:buNone/>
            </a:pPr>
            <a:r>
              <a:rPr lang="pl-PL" sz="1600" i="1" dirty="0" err="1"/>
              <a:t>Late</a:t>
            </a:r>
            <a:r>
              <a:rPr lang="pl-PL" sz="1600" i="1" dirty="0"/>
              <a:t> – późno – </a:t>
            </a:r>
            <a:r>
              <a:rPr lang="pl-PL" sz="1600" i="1" dirty="0" err="1"/>
              <a:t>lately</a:t>
            </a:r>
            <a:r>
              <a:rPr lang="pl-PL" sz="1600" i="1" dirty="0"/>
              <a:t> – ostatnio</a:t>
            </a:r>
          </a:p>
          <a:p>
            <a:pPr marL="137160" indent="0" algn="ctr">
              <a:buNone/>
            </a:pPr>
            <a:r>
              <a:rPr lang="pl-PL" sz="1600" i="1" dirty="0"/>
              <a:t>Hard – ciężko – </a:t>
            </a:r>
            <a:r>
              <a:rPr lang="pl-PL" sz="1600" i="1" dirty="0" err="1"/>
              <a:t>hardly</a:t>
            </a:r>
            <a:r>
              <a:rPr lang="pl-PL" sz="1600" i="1" dirty="0"/>
              <a:t> – prawie w ogóle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Good i </a:t>
            </a:r>
            <a:r>
              <a:rPr lang="pl-PL" sz="1600" dirty="0" err="1"/>
              <a:t>well</a:t>
            </a:r>
            <a:r>
              <a:rPr lang="pl-PL" sz="1600" dirty="0"/>
              <a:t> mają takie samo stopniowanie jak przymiotnik:</a:t>
            </a:r>
          </a:p>
          <a:p>
            <a:pPr marL="137160" indent="0" algn="ctr">
              <a:buNone/>
            </a:pPr>
            <a:r>
              <a:rPr lang="pl-PL" sz="1600" i="1" dirty="0"/>
              <a:t>Good /</a:t>
            </a:r>
            <a:r>
              <a:rPr lang="pl-PL" sz="1600" i="1" dirty="0" err="1"/>
              <a:t>well</a:t>
            </a:r>
            <a:r>
              <a:rPr lang="pl-PL" sz="1600" i="1" dirty="0"/>
              <a:t> – </a:t>
            </a:r>
            <a:r>
              <a:rPr lang="pl-PL" sz="1600" i="1" dirty="0" err="1"/>
              <a:t>better</a:t>
            </a:r>
            <a:r>
              <a:rPr lang="pl-PL" sz="1600" i="1" dirty="0"/>
              <a:t> – the </a:t>
            </a:r>
            <a:r>
              <a:rPr lang="pl-PL" sz="1600" i="1" dirty="0" err="1"/>
              <a:t>best</a:t>
            </a:r>
            <a:endParaRPr lang="pl-PL" sz="1600" i="1" dirty="0"/>
          </a:p>
          <a:p>
            <a:pPr marL="137160" indent="0" algn="ctr">
              <a:buNone/>
            </a:pPr>
            <a:endParaRPr lang="pl-PL" sz="1600" i="1" dirty="0"/>
          </a:p>
          <a:p>
            <a:pPr marL="137160" indent="0" algn="ctr">
              <a:buNone/>
            </a:pPr>
            <a:endParaRPr lang="pl-PL" sz="1600" i="1" dirty="0"/>
          </a:p>
          <a:p>
            <a:pPr marL="137160" indent="0">
              <a:buNone/>
            </a:pPr>
            <a:endParaRPr lang="pl-PL" sz="16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1045ACB9-EE8E-441E-8CE2-BF57AD205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6191103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504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ZAIMKI OSOBOWE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pl-PL" dirty="0"/>
              <a:t>PODMIOT</a:t>
            </a:r>
          </a:p>
          <a:p>
            <a:pPr marL="137160" indent="0">
              <a:buNone/>
            </a:pPr>
            <a:r>
              <a:rPr lang="pl-PL" dirty="0"/>
              <a:t>I		ja</a:t>
            </a:r>
          </a:p>
          <a:p>
            <a:pPr marL="137160" indent="0">
              <a:buNone/>
            </a:pPr>
            <a:r>
              <a:rPr lang="pl-PL" dirty="0"/>
              <a:t>YOU		ty</a:t>
            </a:r>
          </a:p>
          <a:p>
            <a:pPr marL="137160" indent="0">
              <a:buNone/>
            </a:pPr>
            <a:r>
              <a:rPr lang="pl-PL" dirty="0"/>
              <a:t>HE		on</a:t>
            </a:r>
          </a:p>
          <a:p>
            <a:pPr marL="137160" indent="0">
              <a:buNone/>
            </a:pPr>
            <a:r>
              <a:rPr lang="pl-PL" dirty="0"/>
              <a:t>SHE		ona</a:t>
            </a:r>
          </a:p>
          <a:p>
            <a:pPr marL="137160" indent="0">
              <a:buNone/>
            </a:pPr>
            <a:r>
              <a:rPr lang="pl-PL" dirty="0"/>
              <a:t>IT		to</a:t>
            </a:r>
          </a:p>
          <a:p>
            <a:pPr marL="137160" indent="0">
              <a:buNone/>
            </a:pPr>
            <a:r>
              <a:rPr lang="pl-PL" dirty="0"/>
              <a:t>WE		my</a:t>
            </a:r>
          </a:p>
          <a:p>
            <a:pPr marL="137160" indent="0">
              <a:buNone/>
            </a:pPr>
            <a:r>
              <a:rPr lang="pl-PL" dirty="0"/>
              <a:t>YOU		wy</a:t>
            </a:r>
          </a:p>
          <a:p>
            <a:pPr marL="137160" indent="0">
              <a:buNone/>
            </a:pPr>
            <a:r>
              <a:rPr lang="pl-PL" dirty="0"/>
              <a:t>THEY	oni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="" xmlns:a16="http://schemas.microsoft.com/office/drawing/2014/main" id="{AB679A75-B80D-4CFC-9056-29B71A3F7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9120" y="1600200"/>
            <a:ext cx="4377680" cy="4525963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pl-PL" dirty="0"/>
              <a:t>DOPEŁNIENIE</a:t>
            </a:r>
          </a:p>
          <a:p>
            <a:pPr marL="137160" indent="0">
              <a:buNone/>
            </a:pPr>
            <a:r>
              <a:rPr lang="pl-PL" dirty="0"/>
              <a:t>Me		o mnie/ze mną</a:t>
            </a:r>
          </a:p>
          <a:p>
            <a:pPr marL="137160" indent="0">
              <a:buNone/>
            </a:pPr>
            <a:r>
              <a:rPr lang="pl-PL" dirty="0" err="1"/>
              <a:t>You</a:t>
            </a:r>
            <a:r>
              <a:rPr lang="pl-PL" dirty="0"/>
              <a:t>		o tobie/z tobą</a:t>
            </a:r>
          </a:p>
          <a:p>
            <a:pPr marL="137160" indent="0">
              <a:buNone/>
            </a:pPr>
            <a:r>
              <a:rPr lang="pl-PL" dirty="0" err="1"/>
              <a:t>Him</a:t>
            </a:r>
            <a:r>
              <a:rPr lang="pl-PL" dirty="0"/>
              <a:t>		o nim/ z nim</a:t>
            </a:r>
          </a:p>
          <a:p>
            <a:pPr marL="137160" indent="0">
              <a:buNone/>
            </a:pPr>
            <a:r>
              <a:rPr lang="pl-PL" dirty="0"/>
              <a:t>Her		o niej/ z nią</a:t>
            </a:r>
          </a:p>
          <a:p>
            <a:pPr marL="137160" indent="0">
              <a:buNone/>
            </a:pPr>
            <a:r>
              <a:rPr lang="pl-PL" dirty="0"/>
              <a:t>It		o tym/ z tym</a:t>
            </a:r>
          </a:p>
          <a:p>
            <a:pPr marL="137160" indent="0">
              <a:buNone/>
            </a:pPr>
            <a:r>
              <a:rPr lang="pl-PL" dirty="0" err="1"/>
              <a:t>Us</a:t>
            </a:r>
            <a:r>
              <a:rPr lang="pl-PL" dirty="0"/>
              <a:t>		o nas/ z nami</a:t>
            </a:r>
          </a:p>
          <a:p>
            <a:pPr marL="137160" indent="0">
              <a:buNone/>
            </a:pPr>
            <a:r>
              <a:rPr lang="pl-PL" dirty="0" err="1"/>
              <a:t>You</a:t>
            </a:r>
            <a:r>
              <a:rPr lang="pl-PL" dirty="0"/>
              <a:t>		o was/ z wami</a:t>
            </a:r>
          </a:p>
          <a:p>
            <a:pPr marL="137160" indent="0">
              <a:buNone/>
            </a:pPr>
            <a:r>
              <a:rPr lang="pl-PL" dirty="0" err="1"/>
              <a:t>Them</a:t>
            </a:r>
            <a:r>
              <a:rPr lang="pl-PL" dirty="0"/>
              <a:t>	o nich / z nimi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46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A95C593D-5564-40EA-A4BD-E812AECE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543" y="6308725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90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Zaimki dzierżawcze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4" y="1600201"/>
            <a:ext cx="4680520" cy="39170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pl-PL" sz="2000" b="1" dirty="0"/>
              <a:t>ZAIMKI DZIERŻAWCZE PRZED PRZYMIOTNIKIEM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r>
              <a:rPr lang="pl-PL" sz="1800" b="1" dirty="0"/>
              <a:t>My </a:t>
            </a:r>
            <a:r>
              <a:rPr lang="pl-PL" sz="1800" dirty="0"/>
              <a:t>	    	mój, moja, moje</a:t>
            </a:r>
          </a:p>
          <a:p>
            <a:pPr marL="137160" indent="0">
              <a:buNone/>
            </a:pPr>
            <a:r>
              <a:rPr lang="pl-PL" sz="1800" b="1" dirty="0" err="1"/>
              <a:t>Your</a:t>
            </a:r>
            <a:r>
              <a:rPr lang="pl-PL" sz="1800" dirty="0"/>
              <a:t> 		twój, twoja, twoje</a:t>
            </a:r>
          </a:p>
          <a:p>
            <a:pPr marL="137160" indent="0">
              <a:buNone/>
            </a:pPr>
            <a:r>
              <a:rPr lang="pl-PL" sz="1800" b="1" dirty="0"/>
              <a:t>His</a:t>
            </a:r>
            <a:r>
              <a:rPr lang="pl-PL" sz="1800" dirty="0"/>
              <a:t>		jego</a:t>
            </a:r>
          </a:p>
          <a:p>
            <a:pPr marL="137160" indent="0">
              <a:buNone/>
            </a:pPr>
            <a:r>
              <a:rPr lang="pl-PL" sz="1800" b="1" dirty="0"/>
              <a:t>Her</a:t>
            </a:r>
            <a:r>
              <a:rPr lang="pl-PL" sz="1800" dirty="0"/>
              <a:t>		jej</a:t>
            </a:r>
          </a:p>
          <a:p>
            <a:pPr marL="137160" indent="0">
              <a:buNone/>
            </a:pPr>
            <a:r>
              <a:rPr lang="pl-PL" sz="1800" b="1" dirty="0" err="1"/>
              <a:t>Its</a:t>
            </a:r>
            <a:r>
              <a:rPr lang="pl-PL" sz="1800" dirty="0"/>
              <a:t>		tego</a:t>
            </a:r>
          </a:p>
          <a:p>
            <a:pPr marL="137160" indent="0">
              <a:buNone/>
            </a:pPr>
            <a:r>
              <a:rPr lang="pl-PL" sz="1800" b="1" dirty="0" err="1"/>
              <a:t>Our</a:t>
            </a:r>
            <a:r>
              <a:rPr lang="pl-PL" sz="1800" dirty="0"/>
              <a:t>		nasz, nasza, nasze</a:t>
            </a:r>
          </a:p>
          <a:p>
            <a:pPr marL="137160" indent="0">
              <a:buNone/>
            </a:pPr>
            <a:r>
              <a:rPr lang="pl-PL" sz="1800" b="1" dirty="0" err="1"/>
              <a:t>Your</a:t>
            </a:r>
            <a:r>
              <a:rPr lang="pl-PL" sz="1800" dirty="0"/>
              <a:t>		wasz, wasza, wasze</a:t>
            </a:r>
          </a:p>
          <a:p>
            <a:pPr marL="137160" indent="0">
              <a:buNone/>
            </a:pPr>
            <a:r>
              <a:rPr lang="pl-PL" sz="1800" b="1" dirty="0" err="1"/>
              <a:t>Their</a:t>
            </a:r>
            <a:r>
              <a:rPr lang="pl-PL" sz="1800" dirty="0"/>
              <a:t>		ich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="" xmlns:a16="http://schemas.microsoft.com/office/drawing/2014/main" id="{E2D75872-2473-4049-90C9-FE6012389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680520" cy="3917031"/>
          </a:xfrm>
        </p:spPr>
        <p:txBody>
          <a:bodyPr>
            <a:normAutofit/>
          </a:bodyPr>
          <a:lstStyle/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pl-PL" sz="2000" b="1" dirty="0">
                <a:solidFill>
                  <a:prstClr val="white"/>
                </a:solidFill>
              </a:rPr>
              <a:t>ZAIMKI DZIERŻAWCZE ZASTĘPUJĄCE PRZYMIOTNIK</a:t>
            </a:r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r>
              <a:rPr lang="pl-PL" sz="1800" b="1" dirty="0" err="1"/>
              <a:t>Mine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 err="1"/>
              <a:t>Your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/>
              <a:t>His</a:t>
            </a:r>
          </a:p>
          <a:p>
            <a:pPr marL="137160" indent="0" algn="ctr">
              <a:buNone/>
            </a:pPr>
            <a:r>
              <a:rPr lang="pl-PL" sz="1800" b="1" dirty="0" err="1"/>
              <a:t>Hers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 err="1"/>
              <a:t>Its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 err="1"/>
              <a:t>Ours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 err="1"/>
              <a:t>Yours</a:t>
            </a:r>
            <a:endParaRPr lang="pl-PL" sz="1800" b="1" dirty="0"/>
          </a:p>
          <a:p>
            <a:pPr marL="137160" indent="0" algn="ctr">
              <a:buNone/>
            </a:pPr>
            <a:r>
              <a:rPr lang="pl-PL" sz="1800" b="1" dirty="0" err="1"/>
              <a:t>Theirs</a:t>
            </a:r>
            <a:endParaRPr lang="pl-PL" sz="1800" b="1" dirty="0"/>
          </a:p>
          <a:p>
            <a:pPr marL="13716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47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64A33124-FCFE-46CD-AE71-20F9CC049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367" y="6406857"/>
            <a:ext cx="2609314" cy="45114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154388D7-FF8B-4232-9643-9CF4CAFE9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5388394"/>
            <a:ext cx="5112214" cy="11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567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Zaimki zwrotne i emfatyczne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08512"/>
          </a:xfrm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r>
              <a:rPr lang="pl-PL" sz="1800" b="1" dirty="0"/>
              <a:t>TŁUMACZYMY JAKO SAM, SIEBIE, SOBIE</a:t>
            </a:r>
          </a:p>
          <a:p>
            <a:pPr marL="137160" indent="0" algn="ctr">
              <a:buNone/>
            </a:pPr>
            <a:endParaRPr lang="pl-PL" sz="1800" b="1" dirty="0"/>
          </a:p>
          <a:p>
            <a:pPr marL="137160" indent="0">
              <a:buNone/>
            </a:pPr>
            <a:r>
              <a:rPr lang="pl-PL" sz="1800" b="1" dirty="0" err="1"/>
              <a:t>Myself</a:t>
            </a:r>
            <a:r>
              <a:rPr lang="pl-PL" sz="1800" dirty="0"/>
              <a:t>		</a:t>
            </a:r>
            <a:r>
              <a:rPr lang="pl-PL" sz="1800" i="1" dirty="0"/>
              <a:t>I </a:t>
            </a:r>
            <a:r>
              <a:rPr lang="pl-PL" sz="1800" i="1" dirty="0" err="1"/>
              <a:t>taught</a:t>
            </a:r>
            <a:r>
              <a:rPr lang="pl-PL" sz="1800" i="1" dirty="0"/>
              <a:t> </a:t>
            </a:r>
            <a:r>
              <a:rPr lang="pl-PL" sz="1800" i="1" dirty="0" err="1"/>
              <a:t>myself</a:t>
            </a:r>
            <a:r>
              <a:rPr lang="pl-PL" sz="1800" i="1" dirty="0"/>
              <a:t> to </a:t>
            </a:r>
            <a:r>
              <a:rPr lang="pl-PL" sz="1800" i="1" dirty="0" err="1"/>
              <a:t>play</a:t>
            </a:r>
            <a:r>
              <a:rPr lang="pl-PL" sz="1800" i="1" dirty="0"/>
              <a:t> the piano</a:t>
            </a:r>
            <a:r>
              <a:rPr lang="pl-PL" sz="1800" dirty="0"/>
              <a:t>.</a:t>
            </a:r>
          </a:p>
          <a:p>
            <a:pPr marL="137160" indent="0">
              <a:buNone/>
            </a:pPr>
            <a:r>
              <a:rPr lang="pl-PL" sz="1800" b="1" dirty="0" err="1"/>
              <a:t>Yourself</a:t>
            </a:r>
            <a:r>
              <a:rPr lang="pl-PL" sz="1800" dirty="0"/>
              <a:t>	</a:t>
            </a:r>
            <a:r>
              <a:rPr lang="pl-PL" sz="1800" i="1" dirty="0" err="1"/>
              <a:t>You’ve</a:t>
            </a:r>
            <a:r>
              <a:rPr lang="pl-PL" sz="1800" i="1" dirty="0"/>
              <a:t> </a:t>
            </a:r>
            <a:r>
              <a:rPr lang="pl-PL" sz="1800" i="1" dirty="0" err="1"/>
              <a:t>made</a:t>
            </a:r>
            <a:r>
              <a:rPr lang="pl-PL" sz="1800" i="1" dirty="0"/>
              <a:t> </a:t>
            </a:r>
            <a:r>
              <a:rPr lang="pl-PL" sz="1800" i="1" dirty="0" err="1"/>
              <a:t>it</a:t>
            </a:r>
            <a:r>
              <a:rPr lang="pl-PL" sz="1800" i="1" dirty="0"/>
              <a:t> by </a:t>
            </a:r>
            <a:r>
              <a:rPr lang="pl-PL" sz="1800" i="1" dirty="0" err="1"/>
              <a:t>yourself</a:t>
            </a:r>
            <a:r>
              <a:rPr lang="pl-PL" sz="1800" i="1" dirty="0"/>
              <a:t>? Good </a:t>
            </a:r>
            <a:r>
              <a:rPr lang="pl-PL" sz="1800" i="1" dirty="0" err="1"/>
              <a:t>job</a:t>
            </a:r>
            <a:r>
              <a:rPr lang="pl-PL" sz="1800" i="1" dirty="0"/>
              <a:t>!</a:t>
            </a:r>
          </a:p>
          <a:p>
            <a:pPr marL="137160" indent="0">
              <a:buNone/>
            </a:pPr>
            <a:r>
              <a:rPr lang="pl-PL" sz="1800" b="1" dirty="0" err="1"/>
              <a:t>Himself</a:t>
            </a:r>
            <a:r>
              <a:rPr lang="pl-PL" sz="1800" dirty="0"/>
              <a:t>	</a:t>
            </a:r>
            <a:r>
              <a:rPr lang="pl-PL" sz="1800" i="1" dirty="0"/>
              <a:t>He </a:t>
            </a:r>
            <a:r>
              <a:rPr lang="pl-PL" sz="1800" i="1" dirty="0" err="1"/>
              <a:t>prepared</a:t>
            </a:r>
            <a:r>
              <a:rPr lang="pl-PL" sz="1800" i="1" dirty="0"/>
              <a:t> </a:t>
            </a:r>
            <a:r>
              <a:rPr lang="pl-PL" sz="1800" i="1" dirty="0" err="1"/>
              <a:t>breakfast</a:t>
            </a:r>
            <a:r>
              <a:rPr lang="pl-PL" sz="1800" i="1" dirty="0"/>
              <a:t> </a:t>
            </a:r>
            <a:r>
              <a:rPr lang="pl-PL" sz="1800" i="1" dirty="0" err="1"/>
              <a:t>today</a:t>
            </a:r>
            <a:r>
              <a:rPr lang="pl-PL" sz="1800" i="1" dirty="0"/>
              <a:t> </a:t>
            </a:r>
            <a:r>
              <a:rPr lang="pl-PL" sz="1800" i="1" dirty="0" err="1"/>
              <a:t>all</a:t>
            </a:r>
            <a:r>
              <a:rPr lang="pl-PL" sz="1800" i="1" dirty="0"/>
              <a:t> by </a:t>
            </a:r>
            <a:r>
              <a:rPr lang="pl-PL" sz="1800" i="1" dirty="0" err="1"/>
              <a:t>himself</a:t>
            </a:r>
            <a:r>
              <a:rPr lang="pl-PL" sz="1800" i="1" dirty="0"/>
              <a:t>.</a:t>
            </a:r>
          </a:p>
          <a:p>
            <a:pPr marL="137160" indent="0">
              <a:buNone/>
            </a:pPr>
            <a:r>
              <a:rPr lang="pl-PL" sz="1800" b="1" dirty="0" err="1"/>
              <a:t>Herself</a:t>
            </a:r>
            <a:r>
              <a:rPr lang="pl-PL" sz="1800" b="1" dirty="0"/>
              <a:t>	</a:t>
            </a:r>
            <a:r>
              <a:rPr lang="pl-PL" sz="1800" dirty="0"/>
              <a:t>	</a:t>
            </a:r>
            <a:r>
              <a:rPr lang="pl-PL" sz="1800" i="1" dirty="0" err="1"/>
              <a:t>She</a:t>
            </a:r>
            <a:r>
              <a:rPr lang="pl-PL" sz="1800" i="1" dirty="0"/>
              <a:t> </a:t>
            </a:r>
            <a:r>
              <a:rPr lang="pl-PL" sz="1800" i="1" dirty="0" err="1"/>
              <a:t>looked</a:t>
            </a:r>
            <a:r>
              <a:rPr lang="pl-PL" sz="1800" i="1" dirty="0"/>
              <a:t> </a:t>
            </a:r>
            <a:r>
              <a:rPr lang="pl-PL" sz="1800" i="1" dirty="0" err="1"/>
              <a:t>at</a:t>
            </a:r>
            <a:r>
              <a:rPr lang="pl-PL" sz="1800" i="1" dirty="0"/>
              <a:t> </a:t>
            </a:r>
            <a:r>
              <a:rPr lang="pl-PL" sz="1800" i="1" dirty="0" err="1"/>
              <a:t>herself</a:t>
            </a:r>
            <a:r>
              <a:rPr lang="pl-PL" sz="1800" i="1" dirty="0"/>
              <a:t> in the mirror.</a:t>
            </a:r>
          </a:p>
          <a:p>
            <a:pPr marL="137160" indent="0">
              <a:buNone/>
            </a:pPr>
            <a:r>
              <a:rPr lang="pl-PL" sz="1800" b="1" dirty="0" err="1"/>
              <a:t>Itself</a:t>
            </a:r>
            <a:r>
              <a:rPr lang="pl-PL" sz="1800" dirty="0"/>
              <a:t>		</a:t>
            </a:r>
            <a:r>
              <a:rPr lang="pl-PL" sz="1800" i="1" dirty="0"/>
              <a:t>It </a:t>
            </a:r>
            <a:r>
              <a:rPr lang="pl-PL" sz="1800" i="1" dirty="0" err="1"/>
              <a:t>explained</a:t>
            </a:r>
            <a:r>
              <a:rPr lang="pl-PL" sz="1800" i="1" dirty="0"/>
              <a:t> </a:t>
            </a:r>
            <a:r>
              <a:rPr lang="pl-PL" sz="1800" i="1" dirty="0" err="1"/>
              <a:t>itself</a:t>
            </a:r>
            <a:r>
              <a:rPr lang="pl-PL" sz="1800" i="1" dirty="0"/>
              <a:t>.</a:t>
            </a:r>
          </a:p>
          <a:p>
            <a:pPr marL="137160" indent="0">
              <a:buNone/>
            </a:pPr>
            <a:r>
              <a:rPr lang="pl-PL" sz="1800" b="1" dirty="0" err="1"/>
              <a:t>Ouselves</a:t>
            </a:r>
            <a:r>
              <a:rPr lang="pl-PL" sz="1800" dirty="0"/>
              <a:t>	</a:t>
            </a:r>
            <a:r>
              <a:rPr lang="pl-PL" sz="1800" i="1" dirty="0"/>
              <a:t>We </a:t>
            </a:r>
            <a:r>
              <a:rPr lang="pl-PL" sz="1800" i="1" dirty="0" err="1"/>
              <a:t>have</a:t>
            </a:r>
            <a:r>
              <a:rPr lang="pl-PL" sz="1800" i="1" dirty="0"/>
              <a:t> </a:t>
            </a:r>
            <a:r>
              <a:rPr lang="pl-PL" sz="1800" i="1" dirty="0" err="1"/>
              <a:t>managed</a:t>
            </a:r>
            <a:r>
              <a:rPr lang="pl-PL" sz="1800" i="1" dirty="0"/>
              <a:t> to </a:t>
            </a:r>
            <a:r>
              <a:rPr lang="pl-PL" sz="1800" i="1" dirty="0" err="1"/>
              <a:t>finish</a:t>
            </a:r>
            <a:r>
              <a:rPr lang="pl-PL" sz="1800" i="1" dirty="0"/>
              <a:t> the </a:t>
            </a:r>
            <a:r>
              <a:rPr lang="pl-PL" sz="1800" i="1" dirty="0" err="1"/>
              <a:t>project</a:t>
            </a:r>
            <a:r>
              <a:rPr lang="pl-PL" sz="1800" i="1" dirty="0"/>
              <a:t> by </a:t>
            </a:r>
            <a:r>
              <a:rPr lang="pl-PL" sz="1800" i="1" dirty="0" err="1"/>
              <a:t>ourselves</a:t>
            </a:r>
            <a:r>
              <a:rPr lang="pl-PL" sz="1800" dirty="0"/>
              <a:t>.</a:t>
            </a:r>
          </a:p>
          <a:p>
            <a:pPr marL="137160" indent="0">
              <a:buNone/>
            </a:pPr>
            <a:r>
              <a:rPr lang="pl-PL" sz="1800" b="1" dirty="0" err="1"/>
              <a:t>Yourselves</a:t>
            </a:r>
            <a:r>
              <a:rPr lang="pl-PL" sz="1800" dirty="0"/>
              <a:t>	</a:t>
            </a:r>
            <a:r>
              <a:rPr lang="pl-PL" sz="1800" i="1" dirty="0"/>
              <a:t>Tell me </a:t>
            </a:r>
            <a:r>
              <a:rPr lang="pl-PL" sz="1800" i="1" dirty="0" err="1"/>
              <a:t>something</a:t>
            </a:r>
            <a:r>
              <a:rPr lang="pl-PL" sz="1800" i="1" dirty="0"/>
              <a:t> </a:t>
            </a:r>
            <a:r>
              <a:rPr lang="pl-PL" sz="1800" i="1" dirty="0" err="1"/>
              <a:t>about</a:t>
            </a:r>
            <a:r>
              <a:rPr lang="pl-PL" sz="1800" i="1" dirty="0"/>
              <a:t> </a:t>
            </a:r>
            <a:r>
              <a:rPr lang="pl-PL" sz="1800" i="1" dirty="0" err="1"/>
              <a:t>yourselves</a:t>
            </a:r>
            <a:r>
              <a:rPr lang="pl-PL" sz="1800" i="1" dirty="0"/>
              <a:t>.</a:t>
            </a:r>
          </a:p>
          <a:p>
            <a:pPr marL="137160" indent="0">
              <a:buNone/>
            </a:pPr>
            <a:r>
              <a:rPr lang="pl-PL" sz="1800" b="1" dirty="0" err="1"/>
              <a:t>Themselves</a:t>
            </a:r>
            <a:r>
              <a:rPr lang="pl-PL" sz="1800" dirty="0"/>
              <a:t>	</a:t>
            </a:r>
            <a:r>
              <a:rPr lang="pl-PL" sz="1800" i="1" dirty="0"/>
              <a:t>My </a:t>
            </a:r>
            <a:r>
              <a:rPr lang="pl-PL" sz="1800" i="1" dirty="0" err="1"/>
              <a:t>friends</a:t>
            </a:r>
            <a:r>
              <a:rPr lang="pl-PL" sz="1800" i="1" dirty="0"/>
              <a:t> hurt </a:t>
            </a:r>
            <a:r>
              <a:rPr lang="pl-PL" sz="1800" i="1" dirty="0" err="1"/>
              <a:t>themselves</a:t>
            </a:r>
            <a:r>
              <a:rPr lang="pl-PL" sz="1800" i="1" dirty="0"/>
              <a:t> </a:t>
            </a:r>
            <a:r>
              <a:rPr lang="pl-PL" sz="1800" i="1" dirty="0" err="1"/>
              <a:t>while</a:t>
            </a:r>
            <a:r>
              <a:rPr lang="pl-PL" sz="1800" i="1" dirty="0"/>
              <a:t> </a:t>
            </a:r>
            <a:r>
              <a:rPr lang="pl-PL" sz="1800" i="1" dirty="0" err="1"/>
              <a:t>they</a:t>
            </a:r>
            <a:r>
              <a:rPr lang="pl-PL" sz="1800" i="1" dirty="0"/>
              <a:t> </a:t>
            </a:r>
            <a:r>
              <a:rPr lang="pl-PL" sz="1800" i="1" dirty="0" err="1"/>
              <a:t>were</a:t>
            </a:r>
            <a:r>
              <a:rPr lang="pl-PL" sz="1800" i="1" dirty="0"/>
              <a:t> </a:t>
            </a:r>
            <a:r>
              <a:rPr lang="pl-PL" sz="1800" i="1" dirty="0" err="1"/>
              <a:t>climbing</a:t>
            </a:r>
            <a:r>
              <a:rPr lang="pl-PL" sz="1800" i="1" dirty="0"/>
              <a:t> the 			mountains.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Jeśli czynność dotyczy 2 osób  - używamy </a:t>
            </a:r>
            <a:r>
              <a:rPr lang="pl-PL" sz="1800" b="1" u="sng" dirty="0" err="1"/>
              <a:t>each</a:t>
            </a:r>
            <a:r>
              <a:rPr lang="pl-PL" sz="1800" b="1" u="sng" dirty="0"/>
              <a:t> </a:t>
            </a:r>
            <a:r>
              <a:rPr lang="pl-PL" sz="1800" b="1" u="sng" dirty="0" err="1"/>
              <a:t>other</a:t>
            </a:r>
            <a:r>
              <a:rPr lang="pl-PL" sz="1800" b="1" u="sng" dirty="0"/>
              <a:t>:</a:t>
            </a:r>
          </a:p>
          <a:p>
            <a:pPr marL="137160" indent="0" algn="ctr">
              <a:buNone/>
            </a:pPr>
            <a:r>
              <a:rPr lang="pl-PL" sz="1800" i="1" dirty="0" err="1"/>
              <a:t>They</a:t>
            </a:r>
            <a:r>
              <a:rPr lang="pl-PL" sz="1800" i="1" dirty="0"/>
              <a:t> </a:t>
            </a:r>
            <a:r>
              <a:rPr lang="pl-PL" sz="1800" i="1" dirty="0" err="1"/>
              <a:t>bought</a:t>
            </a:r>
            <a:r>
              <a:rPr lang="pl-PL" sz="1800" i="1" dirty="0"/>
              <a:t> </a:t>
            </a:r>
            <a:r>
              <a:rPr lang="pl-PL" sz="1800" i="1" dirty="0" err="1"/>
              <a:t>presents</a:t>
            </a:r>
            <a:r>
              <a:rPr lang="pl-PL" sz="1800" i="1" dirty="0"/>
              <a:t> for </a:t>
            </a:r>
            <a:r>
              <a:rPr lang="pl-PL" sz="1800" i="1" dirty="0" err="1"/>
              <a:t>each</a:t>
            </a:r>
            <a:r>
              <a:rPr lang="pl-PL" sz="1800" i="1" dirty="0"/>
              <a:t> </a:t>
            </a:r>
            <a:r>
              <a:rPr lang="pl-PL" sz="1800" i="1" dirty="0" err="1"/>
              <a:t>other</a:t>
            </a:r>
            <a:r>
              <a:rPr lang="pl-PL" sz="1800" i="1" dirty="0"/>
              <a:t>.</a:t>
            </a:r>
          </a:p>
          <a:p>
            <a:pPr marL="137160" indent="0" algn="ctr">
              <a:buNone/>
            </a:pPr>
            <a:endParaRPr lang="pl-PL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Jeśli czynność dotyczy więcej niż 2 osób – używamy </a:t>
            </a:r>
            <a:r>
              <a:rPr lang="pl-PL" sz="1800" b="1" u="sng" dirty="0"/>
              <a:t>one </a:t>
            </a:r>
            <a:r>
              <a:rPr lang="pl-PL" sz="1800" b="1" u="sng" dirty="0" err="1"/>
              <a:t>another</a:t>
            </a:r>
            <a:r>
              <a:rPr lang="pl-PL" sz="1800" b="1" u="sng" dirty="0"/>
              <a:t>:</a:t>
            </a:r>
          </a:p>
          <a:p>
            <a:pPr marL="137160" indent="0" algn="ctr">
              <a:buNone/>
            </a:pPr>
            <a:r>
              <a:rPr lang="pl-PL" sz="1800" i="1" dirty="0" err="1"/>
              <a:t>They</a:t>
            </a:r>
            <a:r>
              <a:rPr lang="pl-PL" sz="1800" i="1" dirty="0"/>
              <a:t> </a:t>
            </a:r>
            <a:r>
              <a:rPr lang="pl-PL" sz="1800" i="1" dirty="0" err="1"/>
              <a:t>took</a:t>
            </a:r>
            <a:r>
              <a:rPr lang="pl-PL" sz="1800" i="1" dirty="0"/>
              <a:t> </a:t>
            </a:r>
            <a:r>
              <a:rPr lang="pl-PL" sz="1800" i="1" dirty="0" err="1"/>
              <a:t>photos</a:t>
            </a:r>
            <a:r>
              <a:rPr lang="pl-PL" sz="1800" i="1" dirty="0"/>
              <a:t> to one </a:t>
            </a:r>
            <a:r>
              <a:rPr lang="pl-PL" sz="1800" i="1" dirty="0" err="1"/>
              <a:t>another</a:t>
            </a:r>
            <a:r>
              <a:rPr lang="pl-PL" sz="1800" i="1" dirty="0"/>
              <a:t>.</a:t>
            </a:r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A4E46218-F20B-44E1-B87E-9CCC7DDA8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6309360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051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Zaimki wskazujące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983162"/>
          </a:xfrm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r>
              <a:rPr lang="pl-PL" b="1" dirty="0" err="1"/>
              <a:t>l.poj</a:t>
            </a:r>
            <a:r>
              <a:rPr lang="pl-PL" b="1" dirty="0"/>
              <a:t>.				L.mn.</a:t>
            </a:r>
          </a:p>
          <a:p>
            <a:pPr marL="137160" indent="0">
              <a:buNone/>
            </a:pPr>
            <a:endParaRPr lang="pl-PL" b="1" dirty="0"/>
          </a:p>
          <a:p>
            <a:pPr marL="137160" indent="0">
              <a:buNone/>
            </a:pPr>
            <a:r>
              <a:rPr lang="pl-PL" sz="2600" b="1" dirty="0"/>
              <a:t>	</a:t>
            </a:r>
            <a:r>
              <a:rPr lang="pl-PL" sz="2600" b="1" dirty="0" err="1"/>
              <a:t>This</a:t>
            </a:r>
            <a:r>
              <a:rPr lang="pl-PL" sz="2600" b="1" dirty="0"/>
              <a:t> </a:t>
            </a:r>
            <a:r>
              <a:rPr lang="pl-PL" sz="2200" dirty="0"/>
              <a:t>	 - ten, ta, to			</a:t>
            </a:r>
            <a:r>
              <a:rPr lang="pl-PL" sz="2600" b="1" dirty="0" err="1"/>
              <a:t>These</a:t>
            </a:r>
            <a:r>
              <a:rPr lang="pl-PL" sz="2200" dirty="0"/>
              <a:t> – te, ci</a:t>
            </a:r>
          </a:p>
          <a:p>
            <a:pPr marL="137160" indent="0">
              <a:buNone/>
            </a:pPr>
            <a:r>
              <a:rPr lang="pl-PL" sz="2600" b="1" dirty="0"/>
              <a:t>	</a:t>
            </a:r>
            <a:r>
              <a:rPr lang="pl-PL" sz="2600" b="1" dirty="0" err="1"/>
              <a:t>That</a:t>
            </a:r>
            <a:r>
              <a:rPr lang="pl-PL" sz="2600" b="1" dirty="0"/>
              <a:t> </a:t>
            </a:r>
            <a:r>
              <a:rPr lang="pl-PL" sz="2200" dirty="0"/>
              <a:t>– tamten, tamta, tamto		</a:t>
            </a:r>
            <a:r>
              <a:rPr lang="pl-PL" sz="2600" b="1" dirty="0" err="1"/>
              <a:t>Those</a:t>
            </a:r>
            <a:r>
              <a:rPr lang="pl-PL" sz="2200" dirty="0"/>
              <a:t> – tamte, tamci</a:t>
            </a:r>
          </a:p>
          <a:p>
            <a:pPr marL="137160" indent="0">
              <a:buNone/>
            </a:pPr>
            <a:r>
              <a:rPr lang="pl-PL" sz="2200" dirty="0"/>
              <a:t>			 		</a:t>
            </a:r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r>
              <a:rPr lang="pl-PL" i="1" dirty="0" err="1"/>
              <a:t>This</a:t>
            </a:r>
            <a:r>
              <a:rPr lang="pl-PL" i="1" dirty="0"/>
              <a:t> painting </a:t>
            </a:r>
            <a:r>
              <a:rPr lang="pl-PL" i="1" dirty="0" err="1"/>
              <a:t>is</a:t>
            </a:r>
            <a:r>
              <a:rPr lang="pl-PL" i="1" dirty="0"/>
              <a:t> </a:t>
            </a:r>
            <a:r>
              <a:rPr lang="pl-PL" i="1" dirty="0" err="1"/>
              <a:t>more</a:t>
            </a:r>
            <a:r>
              <a:rPr lang="pl-PL" i="1" dirty="0"/>
              <a:t> </a:t>
            </a:r>
            <a:r>
              <a:rPr lang="pl-PL" i="1" dirty="0" err="1"/>
              <a:t>colorful</a:t>
            </a:r>
            <a:r>
              <a:rPr lang="pl-PL" i="1" dirty="0"/>
              <a:t> </a:t>
            </a:r>
            <a:r>
              <a:rPr lang="pl-PL" i="1" dirty="0" err="1"/>
              <a:t>than</a:t>
            </a:r>
            <a:r>
              <a:rPr lang="pl-PL" i="1" dirty="0"/>
              <a:t> </a:t>
            </a:r>
            <a:r>
              <a:rPr lang="pl-PL" i="1" dirty="0" err="1"/>
              <a:t>that</a:t>
            </a:r>
            <a:r>
              <a:rPr lang="pl-PL" i="1" dirty="0"/>
              <a:t> one.</a:t>
            </a:r>
          </a:p>
          <a:p>
            <a:pPr marL="137160" indent="0" algn="ctr">
              <a:buNone/>
            </a:pPr>
            <a:r>
              <a:rPr lang="pl-PL" i="1" dirty="0" err="1"/>
              <a:t>These</a:t>
            </a:r>
            <a:r>
              <a:rPr lang="pl-PL" i="1" dirty="0"/>
              <a:t> </a:t>
            </a:r>
            <a:r>
              <a:rPr lang="pl-PL" i="1" dirty="0" err="1"/>
              <a:t>are</a:t>
            </a:r>
            <a:r>
              <a:rPr lang="pl-PL" i="1" dirty="0"/>
              <a:t> </a:t>
            </a:r>
            <a:r>
              <a:rPr lang="pl-PL" i="1" dirty="0" err="1"/>
              <a:t>our</a:t>
            </a:r>
            <a:r>
              <a:rPr lang="pl-PL" i="1" dirty="0"/>
              <a:t> </a:t>
            </a:r>
            <a:r>
              <a:rPr lang="pl-PL" i="1" dirty="0" err="1"/>
              <a:t>parents</a:t>
            </a:r>
            <a:r>
              <a:rPr lang="pl-PL" i="1" dirty="0"/>
              <a:t> and </a:t>
            </a:r>
            <a:r>
              <a:rPr lang="pl-PL" i="1" dirty="0" err="1"/>
              <a:t>those</a:t>
            </a:r>
            <a:r>
              <a:rPr lang="pl-PL" i="1" dirty="0"/>
              <a:t> </a:t>
            </a:r>
            <a:r>
              <a:rPr lang="pl-PL" i="1" dirty="0" err="1"/>
              <a:t>are</a:t>
            </a:r>
            <a:r>
              <a:rPr lang="pl-PL" i="1" dirty="0"/>
              <a:t> </a:t>
            </a:r>
            <a:r>
              <a:rPr lang="pl-PL" i="1" dirty="0" err="1"/>
              <a:t>our</a:t>
            </a:r>
            <a:r>
              <a:rPr lang="pl-PL" i="1" dirty="0"/>
              <a:t> </a:t>
            </a:r>
            <a:r>
              <a:rPr lang="pl-PL" i="1" dirty="0" err="1"/>
              <a:t>grandparents</a:t>
            </a:r>
            <a:r>
              <a:rPr lang="pl-PL" i="1" dirty="0"/>
              <a:t>.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pl-PL" sz="1700" b="1" u="sng" dirty="0">
                <a:solidFill>
                  <a:srgbClr val="FFFF00"/>
                </a:solidFill>
              </a:rPr>
              <a:t>REPETYTORIUM p.280</a:t>
            </a:r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11359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Zaimki pytające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2376" lvl="2" indent="0">
              <a:buNone/>
            </a:pPr>
            <a:r>
              <a:rPr lang="pl-PL" sz="2000" dirty="0" err="1"/>
              <a:t>Who</a:t>
            </a:r>
            <a:r>
              <a:rPr lang="pl-PL" sz="2000" dirty="0"/>
              <a:t>			- 	kto (do osób)</a:t>
            </a:r>
          </a:p>
          <a:p>
            <a:pPr marL="722376" lvl="2" indent="0">
              <a:buNone/>
            </a:pPr>
            <a:r>
              <a:rPr lang="pl-PL" sz="2000" dirty="0" err="1"/>
              <a:t>Which</a:t>
            </a:r>
            <a:r>
              <a:rPr lang="pl-PL" sz="2000" dirty="0"/>
              <a:t>			- 	który (do rzeczy)</a:t>
            </a:r>
          </a:p>
          <a:p>
            <a:pPr marL="722376" lvl="2" indent="0">
              <a:buNone/>
            </a:pPr>
            <a:r>
              <a:rPr lang="pl-PL" sz="2000" dirty="0" err="1"/>
              <a:t>Where</a:t>
            </a:r>
            <a:r>
              <a:rPr lang="pl-PL" sz="2000" dirty="0"/>
              <a:t>			 - 	gdzie (do miejsc)</a:t>
            </a:r>
          </a:p>
          <a:p>
            <a:pPr marL="722376" lvl="2" indent="0">
              <a:buNone/>
            </a:pPr>
            <a:r>
              <a:rPr lang="pl-PL" sz="2000" dirty="0" err="1"/>
              <a:t>Why</a:t>
            </a:r>
            <a:r>
              <a:rPr lang="pl-PL" sz="2000" dirty="0"/>
              <a:t>			- 	dlaczego </a:t>
            </a:r>
          </a:p>
          <a:p>
            <a:pPr marL="722376" lvl="2" indent="0">
              <a:buNone/>
            </a:pPr>
            <a:r>
              <a:rPr lang="pl-PL" sz="2000" dirty="0" err="1"/>
              <a:t>When</a:t>
            </a:r>
            <a:r>
              <a:rPr lang="pl-PL" sz="2000" dirty="0"/>
              <a:t>			- 	kiedy </a:t>
            </a:r>
          </a:p>
          <a:p>
            <a:pPr marL="722376" lvl="2" indent="0">
              <a:buNone/>
            </a:pPr>
            <a:r>
              <a:rPr lang="pl-PL" sz="2000" dirty="0" err="1"/>
              <a:t>Whose</a:t>
            </a:r>
            <a:r>
              <a:rPr lang="pl-PL" sz="2000" dirty="0"/>
              <a:t>   			- 	czyj (przynależność)</a:t>
            </a:r>
          </a:p>
          <a:p>
            <a:pPr marL="722376" lvl="2" indent="0">
              <a:buNone/>
            </a:pPr>
            <a:r>
              <a:rPr lang="pl-PL" sz="2000" dirty="0" err="1"/>
              <a:t>What</a:t>
            </a:r>
            <a:r>
              <a:rPr lang="pl-PL" sz="2000" dirty="0"/>
              <a:t> </a:t>
            </a:r>
            <a:r>
              <a:rPr lang="pl-PL" sz="2000" dirty="0" err="1"/>
              <a:t>time</a:t>
            </a:r>
            <a:r>
              <a:rPr lang="pl-PL" sz="2000" dirty="0"/>
              <a:t>		- 	o której godzinie</a:t>
            </a:r>
          </a:p>
          <a:p>
            <a:pPr marL="722376" lvl="2" indent="0">
              <a:buNone/>
            </a:pPr>
            <a:r>
              <a:rPr lang="pl-PL" sz="2000" dirty="0"/>
              <a:t>How			- 	jak</a:t>
            </a:r>
          </a:p>
          <a:p>
            <a:pPr marL="722376" lvl="2" indent="0">
              <a:buNone/>
            </a:pPr>
            <a:r>
              <a:rPr lang="pl-PL" sz="2000" dirty="0"/>
              <a:t>How much/</a:t>
            </a:r>
            <a:r>
              <a:rPr lang="pl-PL" sz="2000" dirty="0" err="1"/>
              <a:t>many</a:t>
            </a:r>
            <a:r>
              <a:rPr lang="pl-PL" sz="2000" dirty="0"/>
              <a:t>	- 	ile</a:t>
            </a:r>
          </a:p>
          <a:p>
            <a:pPr marL="722376" lvl="2" indent="0">
              <a:buNone/>
            </a:pPr>
            <a:r>
              <a:rPr lang="pl-PL" sz="2000" dirty="0"/>
              <a:t>How </a:t>
            </a:r>
            <a:r>
              <a:rPr lang="pl-PL" sz="2000" dirty="0" err="1"/>
              <a:t>often</a:t>
            </a:r>
            <a:r>
              <a:rPr lang="pl-PL" sz="2000" dirty="0"/>
              <a:t>		- 	jak często</a:t>
            </a:r>
          </a:p>
          <a:p>
            <a:pPr marL="722376" lvl="2" indent="0">
              <a:buNone/>
            </a:pPr>
            <a:r>
              <a:rPr lang="pl-PL" sz="2000" dirty="0"/>
              <a:t>How far			- 	jak daleko</a:t>
            </a:r>
          </a:p>
          <a:p>
            <a:pPr marL="137160" indent="0">
              <a:buNone/>
            </a:pPr>
            <a:endParaRPr lang="pl-PL" sz="20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endParaRPr lang="pl-PL" sz="1700" b="1" u="sng" dirty="0">
              <a:solidFill>
                <a:srgbClr val="FFFF00"/>
              </a:solidFill>
            </a:endParaRPr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86826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pl-PL" dirty="0">
                <a:latin typeface="+mn-lt"/>
              </a:rPr>
              <a:t>Zaimki nieokreślone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="" xmlns:a16="http://schemas.microsoft.com/office/drawing/2014/main" id="{DF770019-4BAA-4498-AE3F-6E069A95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728" y="980728"/>
            <a:ext cx="8496944" cy="396044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pl-PL" sz="2400" b="1" dirty="0" err="1"/>
              <a:t>Some</a:t>
            </a:r>
            <a:r>
              <a:rPr lang="pl-PL" dirty="0"/>
              <a:t> </a:t>
            </a:r>
            <a:r>
              <a:rPr lang="pl-PL" sz="1900" dirty="0" smtClean="0"/>
              <a:t>(</a:t>
            </a:r>
            <a:r>
              <a:rPr lang="pl-PL" sz="1800" dirty="0" err="1" smtClean="0"/>
              <a:t>someone</a:t>
            </a:r>
            <a:r>
              <a:rPr lang="pl-PL" sz="1800" dirty="0" smtClean="0"/>
              <a:t>/</a:t>
            </a:r>
            <a:r>
              <a:rPr lang="pl-PL" sz="1800" dirty="0" err="1" smtClean="0"/>
              <a:t>somebody</a:t>
            </a:r>
            <a:r>
              <a:rPr lang="pl-PL" sz="1800" dirty="0" smtClean="0"/>
              <a:t>, </a:t>
            </a:r>
            <a:r>
              <a:rPr lang="pl-PL" sz="1800" dirty="0" err="1" smtClean="0"/>
              <a:t>somewhere</a:t>
            </a:r>
            <a:r>
              <a:rPr lang="pl-PL" sz="1800" dirty="0" smtClean="0"/>
              <a:t>, </a:t>
            </a:r>
            <a:r>
              <a:rPr lang="pl-PL" sz="1800" dirty="0" err="1" smtClean="0"/>
              <a:t>something</a:t>
            </a:r>
            <a:r>
              <a:rPr lang="pl-PL" sz="1800" dirty="0" smtClean="0"/>
              <a:t>) </a:t>
            </a:r>
            <a:r>
              <a:rPr lang="pl-PL" sz="1900" dirty="0" smtClean="0"/>
              <a:t>–</a:t>
            </a:r>
            <a:r>
              <a:rPr lang="pl-PL" sz="1800" dirty="0" smtClean="0"/>
              <a:t> </a:t>
            </a:r>
            <a:r>
              <a:rPr lang="pl-PL" sz="1800" dirty="0"/>
              <a:t>używamy w twierdzeniach oraz w </a:t>
            </a:r>
            <a:r>
              <a:rPr lang="pl-PL" sz="1800" dirty="0" err="1"/>
              <a:t>pytanich</a:t>
            </a:r>
            <a:r>
              <a:rPr lang="pl-PL" sz="1800" dirty="0"/>
              <a:t> będącymi sugestiami, propozycjami lub uprzejmymi pytaniami</a:t>
            </a:r>
          </a:p>
          <a:p>
            <a:pPr marL="137160" indent="0">
              <a:buNone/>
            </a:pPr>
            <a:r>
              <a:rPr lang="pl-PL" sz="2400" b="1" dirty="0" err="1"/>
              <a:t>Any</a:t>
            </a:r>
            <a:r>
              <a:rPr lang="pl-PL" dirty="0"/>
              <a:t> </a:t>
            </a:r>
            <a:r>
              <a:rPr lang="pl-PL" sz="1900" dirty="0" smtClean="0"/>
              <a:t>(</a:t>
            </a:r>
            <a:r>
              <a:rPr lang="pl-PL" sz="1800" dirty="0" err="1" smtClean="0"/>
              <a:t>anyone</a:t>
            </a:r>
            <a:r>
              <a:rPr lang="pl-PL" sz="1800" dirty="0" smtClean="0"/>
              <a:t>/</a:t>
            </a:r>
            <a:r>
              <a:rPr lang="pl-PL" sz="1800" dirty="0" err="1" smtClean="0"/>
              <a:t>anybody</a:t>
            </a:r>
            <a:r>
              <a:rPr lang="pl-PL" sz="1800" dirty="0" smtClean="0"/>
              <a:t>, </a:t>
            </a:r>
            <a:r>
              <a:rPr lang="pl-PL" sz="1800" dirty="0" err="1" smtClean="0"/>
              <a:t>anywhere</a:t>
            </a:r>
            <a:r>
              <a:rPr lang="pl-PL" sz="1800" dirty="0" smtClean="0"/>
              <a:t>, </a:t>
            </a:r>
            <a:r>
              <a:rPr lang="pl-PL" sz="1800" dirty="0" err="1" smtClean="0"/>
              <a:t>anything</a:t>
            </a:r>
            <a:r>
              <a:rPr lang="pl-PL" sz="1800" dirty="0" smtClean="0"/>
              <a:t>) </a:t>
            </a:r>
            <a:r>
              <a:rPr lang="pl-PL" sz="1900" dirty="0" smtClean="0"/>
              <a:t>–</a:t>
            </a:r>
            <a:r>
              <a:rPr lang="pl-PL" dirty="0" smtClean="0"/>
              <a:t> </a:t>
            </a:r>
            <a:r>
              <a:rPr lang="pl-PL" sz="1800" dirty="0"/>
              <a:t>używamy w pytaniach i przeczeniach</a:t>
            </a:r>
          </a:p>
          <a:p>
            <a:pPr marL="137160" indent="0">
              <a:buNone/>
            </a:pPr>
            <a:r>
              <a:rPr lang="pl-PL" sz="2400" b="1" dirty="0"/>
              <a:t>No</a:t>
            </a:r>
            <a:r>
              <a:rPr lang="pl-PL" sz="1800" dirty="0"/>
              <a:t> </a:t>
            </a:r>
            <a:r>
              <a:rPr lang="pl-PL" sz="1800" dirty="0" smtClean="0"/>
              <a:t>(no one/</a:t>
            </a:r>
            <a:r>
              <a:rPr lang="pl-PL" sz="1800" dirty="0" err="1" smtClean="0"/>
              <a:t>nobody</a:t>
            </a:r>
            <a:r>
              <a:rPr lang="pl-PL" sz="1800" dirty="0" smtClean="0"/>
              <a:t>, </a:t>
            </a:r>
            <a:r>
              <a:rPr lang="pl-PL" sz="1800" dirty="0" err="1" smtClean="0"/>
              <a:t>nowhere</a:t>
            </a:r>
            <a:r>
              <a:rPr lang="pl-PL" sz="1800" dirty="0" smtClean="0"/>
              <a:t>, </a:t>
            </a:r>
            <a:r>
              <a:rPr lang="pl-PL" sz="1800" dirty="0" err="1" smtClean="0"/>
              <a:t>nothing</a:t>
            </a:r>
            <a:r>
              <a:rPr lang="pl-PL" sz="1800" dirty="0" smtClean="0"/>
              <a:t>)– </a:t>
            </a:r>
            <a:r>
              <a:rPr lang="pl-PL" sz="1800" dirty="0"/>
              <a:t>używamy jako przeczenie</a:t>
            </a:r>
          </a:p>
          <a:p>
            <a:pPr marL="137160" indent="0">
              <a:buNone/>
            </a:pPr>
            <a:r>
              <a:rPr lang="pl-PL" sz="2400" b="1" dirty="0" err="1"/>
              <a:t>Every</a:t>
            </a:r>
            <a:r>
              <a:rPr lang="pl-PL" sz="1800" dirty="0"/>
              <a:t> </a:t>
            </a:r>
            <a:r>
              <a:rPr lang="pl-PL" sz="1800" dirty="0" smtClean="0"/>
              <a:t>(</a:t>
            </a:r>
            <a:r>
              <a:rPr lang="pl-PL" sz="1800" dirty="0" err="1" smtClean="0"/>
              <a:t>everyone</a:t>
            </a:r>
            <a:r>
              <a:rPr lang="pl-PL" sz="1800" dirty="0" smtClean="0"/>
              <a:t>/</a:t>
            </a:r>
            <a:r>
              <a:rPr lang="pl-PL" sz="1800" dirty="0" err="1" smtClean="0"/>
              <a:t>everybody</a:t>
            </a:r>
            <a:r>
              <a:rPr lang="pl-PL" sz="1800" dirty="0" smtClean="0"/>
              <a:t>, </a:t>
            </a:r>
            <a:r>
              <a:rPr lang="pl-PL" sz="1800" dirty="0" err="1" smtClean="0"/>
              <a:t>everywhere</a:t>
            </a:r>
            <a:r>
              <a:rPr lang="pl-PL" sz="1800" dirty="0" smtClean="0"/>
              <a:t>, </a:t>
            </a:r>
            <a:r>
              <a:rPr lang="pl-PL" sz="1800" dirty="0" err="1" smtClean="0"/>
              <a:t>everything</a:t>
            </a:r>
            <a:r>
              <a:rPr lang="pl-PL" sz="1800" dirty="0" smtClean="0"/>
              <a:t>) – </a:t>
            </a:r>
            <a:r>
              <a:rPr lang="pl-PL" sz="1800" dirty="0"/>
              <a:t>używamy we wszystkich </a:t>
            </a:r>
            <a:r>
              <a:rPr lang="pl-PL" sz="1800" dirty="0" smtClean="0"/>
              <a:t>zdaniach</a:t>
            </a:r>
          </a:p>
          <a:p>
            <a:pPr marL="137160" indent="0">
              <a:buNone/>
            </a:pPr>
            <a:endParaRPr lang="pl-PL" sz="1800" dirty="0" smtClean="0"/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b="1" u="sng" dirty="0" smtClean="0"/>
              <a:t>ZAIMKI NIEOKREŚLONE TRAKTUJEMY JAKO 3 os </a:t>
            </a:r>
            <a:r>
              <a:rPr lang="pl-PL" sz="1800" b="1" u="sng" dirty="0" err="1" smtClean="0"/>
              <a:t>l.poj</a:t>
            </a:r>
            <a:r>
              <a:rPr lang="pl-PL" sz="1800" b="1" u="sng" dirty="0"/>
              <a:t>!</a:t>
            </a:r>
            <a:endParaRPr lang="pl-PL" sz="1800" b="1" u="sng" dirty="0" smtClean="0"/>
          </a:p>
          <a:p>
            <a:pPr marL="137160" indent="0" algn="ctr">
              <a:buNone/>
            </a:pPr>
            <a:r>
              <a:rPr lang="pl-PL" sz="1800" b="1" u="sng" dirty="0" smtClean="0"/>
              <a:t> </a:t>
            </a:r>
            <a:r>
              <a:rPr lang="pl-PL" sz="1800" b="1" u="sng" dirty="0" err="1" smtClean="0"/>
              <a:t>Does</a:t>
            </a:r>
            <a:r>
              <a:rPr lang="pl-PL" sz="1800" b="1" u="sng" dirty="0" smtClean="0"/>
              <a:t> </a:t>
            </a:r>
            <a:r>
              <a:rPr lang="pl-PL" sz="1800" b="1" u="sng" dirty="0" err="1" smtClean="0"/>
              <a:t>anyone</a:t>
            </a:r>
            <a:r>
              <a:rPr lang="pl-PL" sz="1800" b="1" u="sng" dirty="0" smtClean="0"/>
              <a:t> </a:t>
            </a:r>
            <a:r>
              <a:rPr lang="pl-PL" sz="1800" b="1" u="sng" dirty="0" err="1" smtClean="0"/>
              <a:t>know</a:t>
            </a:r>
            <a:r>
              <a:rPr lang="pl-PL" sz="1800" b="1" u="sng" dirty="0" smtClean="0"/>
              <a:t> the </a:t>
            </a:r>
            <a:r>
              <a:rPr lang="pl-PL" sz="1800" b="1" u="sng" dirty="0" err="1" smtClean="0"/>
              <a:t>answer</a:t>
            </a:r>
            <a:r>
              <a:rPr lang="pl-PL" sz="1800" b="1" u="sng" dirty="0" smtClean="0"/>
              <a:t>?</a:t>
            </a:r>
            <a:endParaRPr lang="pl-PL" sz="1800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51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85046A3C-EF60-482A-B47E-956A25D1D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543" y="6308725"/>
            <a:ext cx="2609314" cy="45114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827584" y="4941168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err="1" smtClean="0"/>
              <a:t>Would</a:t>
            </a:r>
            <a:r>
              <a:rPr lang="pl-PL" i="1" dirty="0" smtClean="0"/>
              <a:t> </a:t>
            </a: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/>
              <a:t>like</a:t>
            </a:r>
            <a:r>
              <a:rPr lang="pl-PL" i="1" dirty="0" smtClean="0"/>
              <a:t> to go out </a:t>
            </a:r>
            <a:r>
              <a:rPr lang="pl-PL" i="1" dirty="0" err="1" smtClean="0"/>
              <a:t>somewhere</a:t>
            </a:r>
            <a:r>
              <a:rPr lang="pl-PL" i="1" dirty="0" smtClean="0"/>
              <a:t> </a:t>
            </a:r>
            <a:r>
              <a:rPr lang="pl-PL" i="1" dirty="0" err="1" smtClean="0"/>
              <a:t>tonight</a:t>
            </a:r>
            <a:r>
              <a:rPr lang="pl-PL" i="1" dirty="0" smtClean="0"/>
              <a:t>?</a:t>
            </a:r>
          </a:p>
          <a:p>
            <a:pPr algn="ctr"/>
            <a:r>
              <a:rPr lang="pl-PL" i="1" dirty="0" err="1" smtClean="0"/>
              <a:t>Somebody</a:t>
            </a:r>
            <a:r>
              <a:rPr lang="pl-PL" i="1" dirty="0" smtClean="0"/>
              <a:t> </a:t>
            </a:r>
            <a:r>
              <a:rPr lang="pl-PL" i="1" dirty="0" err="1" smtClean="0"/>
              <a:t>took</a:t>
            </a:r>
            <a:r>
              <a:rPr lang="pl-PL" i="1" dirty="0" smtClean="0"/>
              <a:t> my car </a:t>
            </a:r>
            <a:r>
              <a:rPr lang="pl-PL" i="1" dirty="0" err="1" smtClean="0"/>
              <a:t>keys</a:t>
            </a:r>
            <a:r>
              <a:rPr lang="pl-PL" i="1" dirty="0" smtClean="0"/>
              <a:t>. I </a:t>
            </a:r>
            <a:r>
              <a:rPr lang="pl-PL" i="1" dirty="0" err="1" smtClean="0"/>
              <a:t>can’t</a:t>
            </a:r>
            <a:r>
              <a:rPr lang="pl-PL" i="1" dirty="0" smtClean="0"/>
              <a:t> </a:t>
            </a:r>
            <a:r>
              <a:rPr lang="pl-PL" i="1" dirty="0" err="1" smtClean="0"/>
              <a:t>find</a:t>
            </a:r>
            <a:r>
              <a:rPr lang="pl-PL" i="1" dirty="0" smtClean="0"/>
              <a:t> </a:t>
            </a:r>
            <a:r>
              <a:rPr lang="pl-PL" i="1" dirty="0" err="1" smtClean="0"/>
              <a:t>them</a:t>
            </a:r>
            <a:r>
              <a:rPr lang="pl-PL" i="1" dirty="0" smtClean="0"/>
              <a:t> </a:t>
            </a:r>
            <a:r>
              <a:rPr lang="pl-PL" i="1" dirty="0" err="1" smtClean="0"/>
              <a:t>anywhere</a:t>
            </a:r>
            <a:r>
              <a:rPr lang="pl-PL" i="1" dirty="0" smtClean="0"/>
              <a:t>.</a:t>
            </a:r>
          </a:p>
          <a:p>
            <a:pPr algn="ctr"/>
            <a:r>
              <a:rPr lang="pl-PL" i="1" dirty="0" smtClean="0"/>
              <a:t>I </a:t>
            </a:r>
            <a:r>
              <a:rPr lang="pl-PL" i="1" dirty="0" err="1" smtClean="0"/>
              <a:t>have</a:t>
            </a:r>
            <a:r>
              <a:rPr lang="pl-PL" i="1" dirty="0" smtClean="0"/>
              <a:t> no </a:t>
            </a:r>
            <a:r>
              <a:rPr lang="pl-PL" i="1" dirty="0" err="1" smtClean="0"/>
              <a:t>milk</a:t>
            </a:r>
            <a:r>
              <a:rPr lang="pl-PL" i="1" dirty="0" smtClean="0"/>
              <a:t> </a:t>
            </a:r>
            <a:r>
              <a:rPr lang="pl-PL" i="1" dirty="0" err="1" smtClean="0"/>
              <a:t>left</a:t>
            </a:r>
            <a:r>
              <a:rPr lang="pl-PL" i="1" dirty="0" smtClean="0"/>
              <a:t>. </a:t>
            </a:r>
            <a:r>
              <a:rPr lang="pl-PL" i="1" dirty="0" err="1" smtClean="0"/>
              <a:t>Can</a:t>
            </a:r>
            <a:r>
              <a:rPr lang="pl-PL" i="1" dirty="0" smtClean="0"/>
              <a:t> </a:t>
            </a: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/>
              <a:t>buy</a:t>
            </a:r>
            <a:r>
              <a:rPr lang="pl-PL" i="1" dirty="0" smtClean="0"/>
              <a:t> me </a:t>
            </a:r>
            <a:r>
              <a:rPr lang="pl-PL" i="1" dirty="0" err="1" smtClean="0"/>
              <a:t>some</a:t>
            </a:r>
            <a:r>
              <a:rPr lang="pl-PL" i="1" dirty="0" smtClean="0"/>
              <a:t>?</a:t>
            </a:r>
          </a:p>
          <a:p>
            <a:pPr algn="ctr"/>
            <a:r>
              <a:rPr lang="pl-PL" i="1" dirty="0" err="1" smtClean="0"/>
              <a:t>Everythig</a:t>
            </a:r>
            <a:r>
              <a:rPr lang="pl-PL" i="1" dirty="0" smtClean="0"/>
              <a:t> </a:t>
            </a:r>
            <a:r>
              <a:rPr lang="pl-PL" i="1" dirty="0" err="1" smtClean="0"/>
              <a:t>changes</a:t>
            </a:r>
            <a:r>
              <a:rPr lang="pl-PL" i="1" dirty="0" smtClean="0"/>
              <a:t>, </a:t>
            </a:r>
            <a:r>
              <a:rPr lang="pl-PL" i="1" dirty="0" err="1" smtClean="0"/>
              <a:t>doesn’t</a:t>
            </a:r>
            <a:r>
              <a:rPr lang="pl-PL" i="1" dirty="0" smtClean="0"/>
              <a:t> </a:t>
            </a:r>
            <a:r>
              <a:rPr lang="pl-PL" i="1" dirty="0" err="1" smtClean="0"/>
              <a:t>it</a:t>
            </a:r>
            <a:r>
              <a:rPr lang="pl-PL" i="1" dirty="0" smtClean="0"/>
              <a:t>?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40271469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+mn-lt"/>
              </a:rPr>
              <a:t>Liczebniki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472608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pl-PL" sz="2000" b="1" u="sng" dirty="0" smtClean="0"/>
              <a:t>Liczebniki główne</a:t>
            </a:r>
            <a:r>
              <a:rPr lang="pl-PL" sz="2000" b="1" dirty="0" smtClean="0"/>
              <a:t>			</a:t>
            </a:r>
            <a:r>
              <a:rPr lang="pl-PL" sz="2000" b="1" u="sng" dirty="0" smtClean="0"/>
              <a:t>Liczebniki porządkowe</a:t>
            </a:r>
            <a:endParaRPr lang="pl-PL" sz="2000" b="1" u="sng" dirty="0"/>
          </a:p>
          <a:p>
            <a:pPr marL="137160" indent="0">
              <a:buNone/>
            </a:pPr>
            <a:r>
              <a:rPr lang="pl-PL" sz="2000" dirty="0" smtClean="0"/>
              <a:t>	</a:t>
            </a:r>
            <a:r>
              <a:rPr lang="pl-PL" sz="1800" dirty="0" smtClean="0"/>
              <a:t>1 – one					1st – </a:t>
            </a:r>
            <a:r>
              <a:rPr lang="pl-PL" sz="1800" dirty="0" err="1" smtClean="0"/>
              <a:t>first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	2 – </a:t>
            </a:r>
            <a:r>
              <a:rPr lang="pl-PL" sz="1800" dirty="0" err="1" smtClean="0"/>
              <a:t>two</a:t>
            </a:r>
            <a:r>
              <a:rPr lang="pl-PL" sz="1800" dirty="0" smtClean="0"/>
              <a:t>					2nd – </a:t>
            </a:r>
            <a:r>
              <a:rPr lang="pl-PL" sz="1800" dirty="0" err="1" smtClean="0"/>
              <a:t>second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	3 – </a:t>
            </a:r>
            <a:r>
              <a:rPr lang="pl-PL" sz="1800" dirty="0" err="1" smtClean="0"/>
              <a:t>three</a:t>
            </a:r>
            <a:r>
              <a:rPr lang="pl-PL" sz="1800" dirty="0" smtClean="0"/>
              <a:t>		</a:t>
            </a:r>
            <a:r>
              <a:rPr lang="pl-PL" sz="1800" dirty="0"/>
              <a:t>	</a:t>
            </a:r>
            <a:r>
              <a:rPr lang="pl-PL" sz="1800" dirty="0" smtClean="0"/>
              <a:t>		3rd – third</a:t>
            </a:r>
          </a:p>
          <a:p>
            <a:pPr marL="137160" indent="0">
              <a:buNone/>
            </a:pPr>
            <a:r>
              <a:rPr lang="pl-PL" sz="1800" dirty="0" smtClean="0"/>
              <a:t>	4 – </a:t>
            </a:r>
            <a:r>
              <a:rPr lang="pl-PL" sz="1800" dirty="0" err="1" smtClean="0"/>
              <a:t>four</a:t>
            </a:r>
            <a:r>
              <a:rPr lang="pl-PL" sz="1800" dirty="0" smtClean="0"/>
              <a:t>					4th – </a:t>
            </a:r>
            <a:r>
              <a:rPr lang="pl-PL" sz="1800" dirty="0" err="1" smtClean="0"/>
              <a:t>fourth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	25 – </a:t>
            </a:r>
            <a:r>
              <a:rPr lang="pl-PL" sz="1800" dirty="0" err="1" smtClean="0"/>
              <a:t>twenty</a:t>
            </a:r>
            <a:r>
              <a:rPr lang="pl-PL" sz="1800" dirty="0" smtClean="0"/>
              <a:t>-five				25th – </a:t>
            </a:r>
            <a:r>
              <a:rPr lang="pl-PL" sz="1800" dirty="0" err="1" smtClean="0"/>
              <a:t>twenty-fifth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	…						…</a:t>
            </a:r>
          </a:p>
          <a:p>
            <a:pPr marL="137160" indent="0">
              <a:buNone/>
            </a:pPr>
            <a:r>
              <a:rPr lang="pl-PL" sz="2000" b="1" u="sng" dirty="0" smtClean="0"/>
              <a:t>Ułamki:</a:t>
            </a:r>
            <a:r>
              <a:rPr lang="pl-PL" sz="2000" dirty="0" smtClean="0"/>
              <a:t>				</a:t>
            </a:r>
            <a:r>
              <a:rPr lang="pl-PL" sz="2000" b="1" u="sng" dirty="0" smtClean="0"/>
              <a:t>Rok: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0.5 – (</a:t>
            </a:r>
            <a:r>
              <a:rPr lang="pl-PL" sz="1800" dirty="0" err="1" smtClean="0"/>
              <a:t>nought</a:t>
            </a:r>
            <a:r>
              <a:rPr lang="pl-PL" sz="1800" dirty="0" smtClean="0"/>
              <a:t>/zero) point five		1989 – </a:t>
            </a:r>
            <a:r>
              <a:rPr lang="pl-PL" sz="1800" dirty="0" err="1" smtClean="0"/>
              <a:t>nineteen</a:t>
            </a:r>
            <a:r>
              <a:rPr lang="pl-PL" sz="1800" dirty="0" smtClean="0"/>
              <a:t> </a:t>
            </a:r>
            <a:r>
              <a:rPr lang="pl-PL" sz="1800" dirty="0" err="1" smtClean="0"/>
              <a:t>eighty-nine</a:t>
            </a:r>
            <a:endParaRPr lang="pl-PL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¼ - a </a:t>
            </a:r>
            <a:r>
              <a:rPr lang="pl-PL" sz="1800" dirty="0" err="1" smtClean="0"/>
              <a:t>quarter</a:t>
            </a:r>
            <a:r>
              <a:rPr lang="pl-PL" sz="1800" dirty="0" smtClean="0"/>
              <a:t>			2000 – </a:t>
            </a:r>
            <a:r>
              <a:rPr lang="pl-PL" sz="1800" dirty="0" err="1" smtClean="0"/>
              <a:t>two</a:t>
            </a:r>
            <a:r>
              <a:rPr lang="pl-PL" sz="1800" dirty="0" smtClean="0"/>
              <a:t> </a:t>
            </a:r>
            <a:r>
              <a:rPr lang="pl-PL" sz="1800" dirty="0" err="1" smtClean="0"/>
              <a:t>thousand</a:t>
            </a:r>
            <a:endParaRPr lang="pl-PL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1/3  - a third 			2025 – </a:t>
            </a:r>
            <a:r>
              <a:rPr lang="pl-PL" sz="1800" dirty="0" err="1" smtClean="0"/>
              <a:t>two</a:t>
            </a:r>
            <a:r>
              <a:rPr lang="pl-PL" sz="1800" dirty="0" smtClean="0"/>
              <a:t> </a:t>
            </a:r>
            <a:r>
              <a:rPr lang="pl-PL" sz="1800" dirty="0" err="1" smtClean="0"/>
              <a:t>thousand</a:t>
            </a:r>
            <a:r>
              <a:rPr lang="pl-PL" sz="1800" dirty="0" smtClean="0"/>
              <a:t> and </a:t>
            </a:r>
            <a:r>
              <a:rPr lang="pl-PL" sz="1800" dirty="0" err="1" smtClean="0"/>
              <a:t>twenty</a:t>
            </a:r>
            <a:r>
              <a:rPr lang="pl-PL" sz="1800" dirty="0" smtClean="0"/>
              <a:t>-five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½ - a half				1900 – </a:t>
            </a:r>
            <a:r>
              <a:rPr lang="pl-PL" sz="1800" dirty="0" err="1" smtClean="0"/>
              <a:t>nineteen</a:t>
            </a:r>
            <a:r>
              <a:rPr lang="pl-PL" sz="1800" dirty="0" smtClean="0"/>
              <a:t> </a:t>
            </a:r>
            <a:r>
              <a:rPr lang="pl-PL" sz="1800" dirty="0" err="1" smtClean="0"/>
              <a:t>hundred</a:t>
            </a:r>
            <a:endParaRPr lang="pl-PL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¾  - </a:t>
            </a:r>
            <a:r>
              <a:rPr lang="pl-PL" sz="1800" dirty="0" err="1" smtClean="0"/>
              <a:t>three</a:t>
            </a:r>
            <a:r>
              <a:rPr lang="pl-PL" sz="1800" dirty="0" smtClean="0"/>
              <a:t> </a:t>
            </a:r>
            <a:r>
              <a:rPr lang="pl-PL" sz="1800" dirty="0" err="1" smtClean="0"/>
              <a:t>quarters</a:t>
            </a:r>
            <a:r>
              <a:rPr lang="pl-PL" sz="1800" dirty="0" smtClean="0"/>
              <a:t>			1901 – </a:t>
            </a:r>
            <a:r>
              <a:rPr lang="pl-PL" sz="1800" dirty="0" err="1" smtClean="0"/>
              <a:t>ninieteen</a:t>
            </a:r>
            <a:r>
              <a:rPr lang="pl-PL" sz="1800" dirty="0" smtClean="0"/>
              <a:t> </a:t>
            </a:r>
            <a:r>
              <a:rPr lang="pl-PL" sz="1800" dirty="0" err="1" smtClean="0"/>
              <a:t>oh</a:t>
            </a:r>
            <a:r>
              <a:rPr lang="pl-PL" sz="1800" dirty="0" smtClean="0"/>
              <a:t> one</a:t>
            </a:r>
          </a:p>
          <a:p>
            <a:pPr marL="137160" indent="0">
              <a:buNone/>
            </a:pPr>
            <a:r>
              <a:rPr lang="pl-PL" sz="2000" u="sng" dirty="0" smtClean="0"/>
              <a:t>Działania matematyczne</a:t>
            </a:r>
            <a:r>
              <a:rPr lang="pl-PL" sz="2000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 smtClean="0"/>
              <a:t>+ plus, - minus, x </a:t>
            </a:r>
            <a:r>
              <a:rPr lang="pl-PL" sz="2000" dirty="0" err="1" smtClean="0"/>
              <a:t>times</a:t>
            </a:r>
            <a:r>
              <a:rPr lang="pl-PL" sz="2000" dirty="0" smtClean="0"/>
              <a:t>, / </a:t>
            </a:r>
            <a:r>
              <a:rPr lang="pl-PL" sz="2000" dirty="0" err="1" smtClean="0"/>
              <a:t>divided</a:t>
            </a:r>
            <a:r>
              <a:rPr lang="pl-PL" sz="2000" dirty="0"/>
              <a:t> </a:t>
            </a:r>
            <a:r>
              <a:rPr lang="pl-PL" sz="2000" dirty="0" smtClean="0"/>
              <a:t>by, = </a:t>
            </a:r>
            <a:r>
              <a:rPr lang="pl-PL" sz="2000" dirty="0" err="1" smtClean="0"/>
              <a:t>equals</a:t>
            </a:r>
            <a:r>
              <a:rPr lang="pl-PL" sz="2000" dirty="0" smtClean="0"/>
              <a:t>, </a:t>
            </a:r>
            <a:r>
              <a:rPr lang="pl-PL" sz="2000" dirty="0" err="1" smtClean="0"/>
              <a:t>makes</a:t>
            </a:r>
            <a:endParaRPr lang="pl-PL" sz="2000" dirty="0" smtClean="0"/>
          </a:p>
          <a:p>
            <a:pPr marL="137160" indent="0" algn="ctr">
              <a:buNone/>
            </a:pPr>
            <a:r>
              <a:rPr lang="pl-PL" sz="2000" i="1" dirty="0" smtClean="0"/>
              <a:t>3 x 2 – 5 = 1	</a:t>
            </a:r>
            <a:r>
              <a:rPr lang="pl-PL" sz="2000" i="1" dirty="0" err="1" smtClean="0"/>
              <a:t>three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times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two</a:t>
            </a:r>
            <a:r>
              <a:rPr lang="pl-PL" sz="2000" i="1" dirty="0" smtClean="0"/>
              <a:t> minus five </a:t>
            </a:r>
            <a:r>
              <a:rPr lang="pl-PL" sz="2000" i="1" dirty="0" err="1" smtClean="0"/>
              <a:t>equals</a:t>
            </a:r>
            <a:r>
              <a:rPr lang="pl-PL" sz="2000" i="1" dirty="0" smtClean="0"/>
              <a:t> one </a:t>
            </a:r>
            <a:endParaRPr lang="pl-PL" sz="2000" i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52</a:t>
            </a:fld>
            <a:endParaRPr lang="pl-P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309320"/>
            <a:ext cx="260985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1481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Przyimki po rzeczownikach,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czasownikach i przymiotnikach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000" b="1" dirty="0"/>
              <a:t>Po czasownikach:</a:t>
            </a:r>
          </a:p>
          <a:p>
            <a:pPr marL="137160" indent="0">
              <a:buNone/>
            </a:pPr>
            <a:r>
              <a:rPr lang="pl-PL" sz="2000" i="1" dirty="0" err="1"/>
              <a:t>Agee</a:t>
            </a:r>
            <a:r>
              <a:rPr lang="pl-PL" sz="2000" i="1" dirty="0"/>
              <a:t> with, </a:t>
            </a:r>
            <a:r>
              <a:rPr lang="pl-PL" sz="2000" i="1" dirty="0" err="1"/>
              <a:t>apologise</a:t>
            </a:r>
            <a:r>
              <a:rPr lang="pl-PL" sz="2000" i="1" dirty="0"/>
              <a:t> to </a:t>
            </a:r>
            <a:r>
              <a:rPr lang="pl-PL" sz="2000" i="1" dirty="0" err="1"/>
              <a:t>sb</a:t>
            </a:r>
            <a:r>
              <a:rPr lang="pl-PL" sz="2000" i="1" dirty="0"/>
              <a:t> for </a:t>
            </a:r>
            <a:r>
              <a:rPr lang="pl-PL" sz="2000" i="1" dirty="0" err="1"/>
              <a:t>sth</a:t>
            </a:r>
            <a:r>
              <a:rPr lang="pl-PL" sz="2000" i="1" dirty="0"/>
              <a:t>/for </a:t>
            </a:r>
            <a:r>
              <a:rPr lang="pl-PL" sz="2000" i="1" dirty="0" err="1"/>
              <a:t>doing</a:t>
            </a:r>
            <a:r>
              <a:rPr lang="pl-PL" sz="2000" i="1" dirty="0"/>
              <a:t> </a:t>
            </a:r>
            <a:r>
              <a:rPr lang="pl-PL" sz="2000" i="1" dirty="0" err="1"/>
              <a:t>sth</a:t>
            </a:r>
            <a:r>
              <a:rPr lang="pl-PL" sz="2000" i="1" dirty="0"/>
              <a:t>, </a:t>
            </a:r>
            <a:r>
              <a:rPr lang="pl-PL" sz="2000" i="1" dirty="0" err="1"/>
              <a:t>hear</a:t>
            </a:r>
            <a:r>
              <a:rPr lang="pl-PL" sz="2000" i="1" dirty="0"/>
              <a:t> from, </a:t>
            </a:r>
            <a:r>
              <a:rPr lang="pl-PL" sz="2000" i="1" dirty="0" err="1"/>
              <a:t>laugh</a:t>
            </a:r>
            <a:r>
              <a:rPr lang="pl-PL" sz="2000" i="1" dirty="0"/>
              <a:t> </a:t>
            </a:r>
            <a:r>
              <a:rPr lang="pl-PL" sz="2000" i="1" dirty="0" err="1"/>
              <a:t>at</a:t>
            </a:r>
            <a:r>
              <a:rPr lang="pl-PL" sz="2000" i="1" dirty="0"/>
              <a:t>, </a:t>
            </a:r>
            <a:r>
              <a:rPr lang="pl-PL" sz="2000" i="1" dirty="0" err="1"/>
              <a:t>suffer</a:t>
            </a:r>
            <a:r>
              <a:rPr lang="pl-PL" sz="2000" i="1" dirty="0"/>
              <a:t> from …</a:t>
            </a:r>
          </a:p>
          <a:p>
            <a:pPr marL="137160" indent="0">
              <a:buNone/>
            </a:pPr>
            <a:endParaRPr lang="pl-PL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/>
              <a:t>Po rzeczownikach:</a:t>
            </a:r>
          </a:p>
          <a:p>
            <a:pPr marL="137160" indent="0">
              <a:buNone/>
            </a:pPr>
            <a:r>
              <a:rPr lang="pl-PL" sz="2000" i="1" dirty="0"/>
              <a:t>Advantage of, </a:t>
            </a:r>
            <a:r>
              <a:rPr lang="pl-PL" sz="2000" i="1" dirty="0" err="1"/>
              <a:t>basis</a:t>
            </a:r>
            <a:r>
              <a:rPr lang="pl-PL" sz="2000" i="1" dirty="0"/>
              <a:t> for, </a:t>
            </a:r>
            <a:r>
              <a:rPr lang="pl-PL" sz="2000" i="1" dirty="0" err="1"/>
              <a:t>excuse</a:t>
            </a:r>
            <a:r>
              <a:rPr lang="pl-PL" sz="2000" i="1" dirty="0"/>
              <a:t> for, </a:t>
            </a:r>
            <a:r>
              <a:rPr lang="pl-PL" sz="2000" i="1" dirty="0" err="1"/>
              <a:t>responsibility</a:t>
            </a:r>
            <a:r>
              <a:rPr lang="pl-PL" sz="2000" i="1" dirty="0"/>
              <a:t> for …</a:t>
            </a:r>
          </a:p>
          <a:p>
            <a:pPr marL="137160" indent="0">
              <a:buNone/>
            </a:pPr>
            <a:endParaRPr lang="pl-PL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/>
              <a:t>Po przymiotnikach:</a:t>
            </a:r>
          </a:p>
          <a:p>
            <a:pPr marL="137160" indent="0">
              <a:buNone/>
            </a:pPr>
            <a:r>
              <a:rPr lang="pl-PL" sz="2000" i="1" dirty="0" err="1"/>
              <a:t>Addicted</a:t>
            </a:r>
            <a:r>
              <a:rPr lang="pl-PL" sz="2000" i="1" dirty="0"/>
              <a:t> to, </a:t>
            </a:r>
            <a:r>
              <a:rPr lang="pl-PL" sz="2000" i="1" dirty="0" err="1"/>
              <a:t>based</a:t>
            </a:r>
            <a:r>
              <a:rPr lang="pl-PL" sz="2000" i="1" dirty="0"/>
              <a:t> on, </a:t>
            </a:r>
            <a:r>
              <a:rPr lang="pl-PL" sz="2000" i="1" dirty="0" err="1"/>
              <a:t>dependant</a:t>
            </a:r>
            <a:r>
              <a:rPr lang="pl-PL" sz="2000" i="1" dirty="0"/>
              <a:t> on, </a:t>
            </a:r>
            <a:r>
              <a:rPr lang="pl-PL" sz="2000" i="1" dirty="0" err="1"/>
              <a:t>jelaous</a:t>
            </a:r>
            <a:r>
              <a:rPr lang="pl-PL" sz="2000" i="1" dirty="0"/>
              <a:t> of, </a:t>
            </a:r>
            <a:r>
              <a:rPr lang="pl-PL" sz="2000" i="1" dirty="0" err="1"/>
              <a:t>enthusiastic</a:t>
            </a:r>
            <a:r>
              <a:rPr lang="pl-PL" sz="2000" i="1" dirty="0"/>
              <a:t> </a:t>
            </a:r>
            <a:r>
              <a:rPr lang="pl-PL" sz="2000" i="1" dirty="0" err="1"/>
              <a:t>about</a:t>
            </a:r>
            <a:r>
              <a:rPr lang="pl-PL" sz="2000" i="1" dirty="0"/>
              <a:t> …</a:t>
            </a:r>
          </a:p>
          <a:p>
            <a:pPr marL="137160" indent="0">
              <a:buNone/>
            </a:pPr>
            <a:endParaRPr lang="pl-PL" sz="1600" i="1" dirty="0"/>
          </a:p>
          <a:p>
            <a:pPr marL="137160" indent="0" algn="ctr">
              <a:buNone/>
            </a:pPr>
            <a:r>
              <a:rPr lang="pl-PL" b="1" i="1" dirty="0"/>
              <a:t>PRZYIMKI PRZED:</a:t>
            </a:r>
          </a:p>
          <a:p>
            <a:pPr marL="137160" indent="0">
              <a:buNone/>
            </a:pPr>
            <a:r>
              <a:rPr lang="pl-PL" sz="1900" b="1" i="1" dirty="0"/>
              <a:t>AT</a:t>
            </a:r>
            <a:r>
              <a:rPr lang="pl-PL" sz="1900" i="1" dirty="0"/>
              <a:t> – </a:t>
            </a:r>
            <a:r>
              <a:rPr lang="pl-PL" sz="1900" dirty="0"/>
              <a:t>godzinami, świętami, wyrażeniami </a:t>
            </a:r>
            <a:r>
              <a:rPr lang="pl-PL" sz="1900" dirty="0" err="1"/>
              <a:t>tj</a:t>
            </a:r>
            <a:r>
              <a:rPr lang="pl-PL" sz="1900" i="1" dirty="0"/>
              <a:t>: </a:t>
            </a:r>
            <a:r>
              <a:rPr lang="pl-PL" sz="1900" i="1" dirty="0" err="1"/>
              <a:t>at</a:t>
            </a:r>
            <a:r>
              <a:rPr lang="pl-PL" sz="1900" i="1" dirty="0"/>
              <a:t> 3 </a:t>
            </a:r>
            <a:r>
              <a:rPr lang="pl-PL" sz="1900" i="1" dirty="0" err="1"/>
              <a:t>p.m</a:t>
            </a:r>
            <a:r>
              <a:rPr lang="pl-PL" sz="1900" i="1" dirty="0"/>
              <a:t>., </a:t>
            </a:r>
            <a:r>
              <a:rPr lang="pl-PL" sz="1900" i="1" dirty="0" err="1"/>
              <a:t>at</a:t>
            </a:r>
            <a:r>
              <a:rPr lang="pl-PL" sz="1900" i="1" dirty="0"/>
              <a:t> </a:t>
            </a:r>
            <a:r>
              <a:rPr lang="pl-PL" sz="1900" i="1" dirty="0" err="1"/>
              <a:t>Christmas</a:t>
            </a:r>
            <a:r>
              <a:rPr lang="pl-PL" sz="1900" i="1" dirty="0"/>
              <a:t>, </a:t>
            </a:r>
            <a:r>
              <a:rPr lang="pl-PL" sz="1900" i="1" dirty="0" err="1"/>
              <a:t>at</a:t>
            </a:r>
            <a:r>
              <a:rPr lang="pl-PL" sz="1900" i="1" dirty="0"/>
              <a:t> the party, </a:t>
            </a:r>
            <a:r>
              <a:rPr lang="pl-PL" sz="1900" i="1" dirty="0" err="1"/>
              <a:t>at</a:t>
            </a:r>
            <a:r>
              <a:rPr lang="pl-PL" sz="1900" i="1" dirty="0"/>
              <a:t> the </a:t>
            </a:r>
            <a:r>
              <a:rPr lang="pl-PL" sz="1900" i="1" dirty="0" err="1"/>
              <a:t>concert</a:t>
            </a:r>
            <a:r>
              <a:rPr lang="pl-PL" sz="1900" i="1" dirty="0"/>
              <a:t>, </a:t>
            </a:r>
            <a:r>
              <a:rPr lang="pl-PL" sz="1900" i="1" dirty="0" err="1"/>
              <a:t>at</a:t>
            </a:r>
            <a:r>
              <a:rPr lang="pl-PL" sz="1900" i="1" dirty="0"/>
              <a:t> </a:t>
            </a:r>
            <a:r>
              <a:rPr lang="pl-PL" sz="1900" i="1" dirty="0" err="1"/>
              <a:t>night</a:t>
            </a:r>
            <a:r>
              <a:rPr lang="pl-PL" sz="1900" i="1" dirty="0"/>
              <a:t> …</a:t>
            </a:r>
          </a:p>
          <a:p>
            <a:pPr marL="137160" indent="0">
              <a:buNone/>
            </a:pPr>
            <a:r>
              <a:rPr lang="pl-PL" sz="1900" b="1" i="1" dirty="0"/>
              <a:t>IN</a:t>
            </a:r>
            <a:r>
              <a:rPr lang="pl-PL" sz="1900" i="1" dirty="0"/>
              <a:t> – </a:t>
            </a:r>
            <a:r>
              <a:rPr lang="pl-PL" sz="1900" dirty="0"/>
              <a:t>porami dnia, porami roku, miesiącami, latami</a:t>
            </a:r>
            <a:r>
              <a:rPr lang="pl-PL" sz="1900" i="1" dirty="0"/>
              <a:t>: in May, in 2006, in the </a:t>
            </a:r>
            <a:r>
              <a:rPr lang="pl-PL" sz="1900" i="1" dirty="0" err="1"/>
              <a:t>morning</a:t>
            </a:r>
            <a:r>
              <a:rPr lang="pl-PL" sz="1900" i="1" dirty="0"/>
              <a:t>…</a:t>
            </a:r>
          </a:p>
          <a:p>
            <a:pPr marL="137160" indent="0">
              <a:buNone/>
            </a:pPr>
            <a:r>
              <a:rPr lang="pl-PL" sz="1900" b="1" i="1" dirty="0"/>
              <a:t>ON</a:t>
            </a:r>
            <a:r>
              <a:rPr lang="pl-PL" sz="1900" i="1" dirty="0"/>
              <a:t> – </a:t>
            </a:r>
            <a:r>
              <a:rPr lang="pl-PL" sz="1900" dirty="0"/>
              <a:t>dniami tygodnia, datami:</a:t>
            </a:r>
            <a:r>
              <a:rPr lang="pl-PL" sz="1900" i="1" dirty="0"/>
              <a:t> on </a:t>
            </a:r>
            <a:r>
              <a:rPr lang="pl-PL" sz="1900" i="1" dirty="0" err="1"/>
              <a:t>Monday</a:t>
            </a:r>
            <a:r>
              <a:rPr lang="pl-PL" sz="1900" i="1" dirty="0"/>
              <a:t>, on 23rd </a:t>
            </a:r>
            <a:r>
              <a:rPr lang="pl-PL" sz="1900" i="1" dirty="0" err="1"/>
              <a:t>October</a:t>
            </a:r>
            <a:r>
              <a:rPr lang="pl-PL" sz="1900" i="1" dirty="0"/>
              <a:t> …</a:t>
            </a:r>
          </a:p>
          <a:p>
            <a:pPr marL="137160" indent="0">
              <a:buNone/>
            </a:pPr>
            <a:r>
              <a:rPr lang="pl-PL" sz="1900" b="1" i="1" dirty="0"/>
              <a:t>DURING</a:t>
            </a:r>
            <a:r>
              <a:rPr lang="pl-PL" sz="1900" i="1" dirty="0"/>
              <a:t> – </a:t>
            </a:r>
            <a:r>
              <a:rPr lang="pl-PL" sz="1900" dirty="0"/>
              <a:t>okresami czasu, wyrażeniami </a:t>
            </a:r>
            <a:r>
              <a:rPr lang="pl-PL" sz="1900" dirty="0" err="1"/>
              <a:t>tj</a:t>
            </a:r>
            <a:r>
              <a:rPr lang="pl-PL" sz="1900" i="1" dirty="0"/>
              <a:t>: </a:t>
            </a:r>
            <a:r>
              <a:rPr lang="pl-PL" sz="1900" i="1" dirty="0" err="1"/>
              <a:t>during</a:t>
            </a:r>
            <a:r>
              <a:rPr lang="pl-PL" sz="1900" i="1" dirty="0"/>
              <a:t> the show/performance/</a:t>
            </a:r>
            <a:r>
              <a:rPr lang="pl-PL" sz="1900" i="1" dirty="0" err="1"/>
              <a:t>lesson</a:t>
            </a:r>
            <a:r>
              <a:rPr lang="pl-PL" sz="1900" i="1" dirty="0"/>
              <a:t>/</a:t>
            </a:r>
            <a:r>
              <a:rPr lang="pl-PL" sz="1900" i="1" dirty="0" err="1"/>
              <a:t>our</a:t>
            </a:r>
            <a:r>
              <a:rPr lang="pl-PL" sz="1900" i="1" dirty="0"/>
              <a:t> </a:t>
            </a:r>
            <a:r>
              <a:rPr lang="pl-PL" sz="1900" i="1" dirty="0" err="1"/>
              <a:t>trip</a:t>
            </a:r>
            <a:r>
              <a:rPr lang="pl-PL" sz="1900" i="1" dirty="0"/>
              <a:t>, </a:t>
            </a:r>
            <a:r>
              <a:rPr lang="pl-PL" sz="1900" i="1" dirty="0" err="1"/>
              <a:t>during</a:t>
            </a:r>
            <a:r>
              <a:rPr lang="pl-PL" sz="1900" i="1" dirty="0"/>
              <a:t> the </a:t>
            </a:r>
            <a:r>
              <a:rPr lang="pl-PL" sz="1900" i="1" dirty="0" err="1"/>
              <a:t>summer</a:t>
            </a:r>
            <a:r>
              <a:rPr lang="pl-PL" sz="1900" i="1" dirty="0"/>
              <a:t>/</a:t>
            </a:r>
            <a:r>
              <a:rPr lang="pl-PL" sz="1900" i="1" dirty="0" err="1"/>
              <a:t>week</a:t>
            </a:r>
            <a:r>
              <a:rPr lang="pl-PL" sz="1900" i="1" dirty="0"/>
              <a:t> …</a:t>
            </a:r>
          </a:p>
          <a:p>
            <a:pPr marL="137160" indent="0">
              <a:buNone/>
            </a:pPr>
            <a:endParaRPr lang="pl-PL" sz="1800" i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6D04F03B-6AC0-469B-A6C4-29E4CE824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6416675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826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/>
          <a:lstStyle/>
          <a:p>
            <a:r>
              <a:rPr lang="pl-PL" dirty="0" err="1">
                <a:latin typeface="+mn-lt"/>
              </a:rPr>
              <a:t>Question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tags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80688"/>
            <a:ext cx="8928992" cy="5256624"/>
          </a:xfrm>
        </p:spPr>
        <p:txBody>
          <a:bodyPr>
            <a:normAutofit lnSpcReduction="10000"/>
          </a:bodyPr>
          <a:lstStyle/>
          <a:p>
            <a:pPr marL="137160" indent="0" algn="ctr">
              <a:buNone/>
            </a:pPr>
            <a:r>
              <a:rPr lang="pl-PL" sz="2000" b="1" u="sng" dirty="0" smtClean="0"/>
              <a:t>Są to krótkie pytania (tzw. doczepka </a:t>
            </a:r>
            <a:r>
              <a:rPr lang="pl-PL" sz="2000" b="1" u="sng" dirty="0" err="1" smtClean="0"/>
              <a:t>pytaniowa</a:t>
            </a:r>
            <a:r>
              <a:rPr lang="pl-PL" sz="2000" b="1" u="sng" dirty="0" smtClean="0"/>
              <a:t>/zdanie rozłączne), które dodajemy na końcu zdania:</a:t>
            </a:r>
          </a:p>
          <a:p>
            <a:pPr marL="137160" indent="0" algn="ctr">
              <a:buNone/>
            </a:pPr>
            <a:r>
              <a:rPr lang="pl-PL" sz="2000" b="1" u="sng" dirty="0" smtClean="0"/>
              <a:t>Używamy ich aby upewnić się, że mamy rację.</a:t>
            </a:r>
          </a:p>
          <a:p>
            <a:pPr marL="137160" indent="0" algn="ctr">
              <a:buNone/>
            </a:pPr>
            <a:endParaRPr lang="pl-PL" sz="2400" b="1" u="sng" dirty="0" smtClean="0"/>
          </a:p>
          <a:p>
            <a:pPr marL="137160" indent="0" algn="ctr">
              <a:buNone/>
            </a:pPr>
            <a:r>
              <a:rPr lang="pl-PL" sz="2000" b="1" dirty="0" smtClean="0"/>
              <a:t>Zdanie twierdzące	 	 </a:t>
            </a:r>
            <a:r>
              <a:rPr lang="pl-PL" sz="2000" b="1" dirty="0" err="1" smtClean="0"/>
              <a:t>question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tag</a:t>
            </a:r>
            <a:r>
              <a:rPr lang="pl-PL" sz="2000" b="1" dirty="0" smtClean="0"/>
              <a:t> w formie przeczenia</a:t>
            </a:r>
          </a:p>
          <a:p>
            <a:pPr marL="137160" indent="0" algn="ctr">
              <a:buNone/>
            </a:pPr>
            <a:r>
              <a:rPr lang="pl-PL" sz="2000" b="1" dirty="0" smtClean="0"/>
              <a:t>Zdanie przeczące 		</a:t>
            </a:r>
            <a:r>
              <a:rPr lang="pl-PL" sz="2000" b="1" dirty="0" err="1" smtClean="0"/>
              <a:t>question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tag</a:t>
            </a:r>
            <a:r>
              <a:rPr lang="pl-PL" sz="2000" b="1" dirty="0" smtClean="0"/>
              <a:t> w formie twierdzenia</a:t>
            </a:r>
            <a:endParaRPr lang="pl-PL" sz="2000" b="1" dirty="0"/>
          </a:p>
          <a:p>
            <a:pPr marL="137160" indent="0" algn="ctr">
              <a:buNone/>
            </a:pPr>
            <a:endParaRPr lang="pl-PL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 err="1" smtClean="0"/>
              <a:t>Question</a:t>
            </a:r>
            <a:r>
              <a:rPr lang="pl-PL" sz="2000" dirty="0" smtClean="0"/>
              <a:t> </a:t>
            </a:r>
            <a:r>
              <a:rPr lang="pl-PL" sz="2000" dirty="0" err="1" smtClean="0"/>
              <a:t>tag</a:t>
            </a:r>
            <a:r>
              <a:rPr lang="pl-PL" sz="2000" dirty="0" smtClean="0"/>
              <a:t> z reguły jest w tym samym czasie co zdanie główne, np.:</a:t>
            </a:r>
          </a:p>
          <a:p>
            <a:pPr marL="137160" indent="0" algn="ctr">
              <a:buNone/>
            </a:pPr>
            <a:r>
              <a:rPr lang="pl-PL" sz="1800" i="1" dirty="0" smtClean="0"/>
              <a:t>He </a:t>
            </a:r>
            <a:r>
              <a:rPr lang="pl-PL" sz="1800" i="1" dirty="0" err="1" smtClean="0"/>
              <a:t>should</a:t>
            </a:r>
            <a:r>
              <a:rPr lang="pl-PL" sz="1800" i="1" dirty="0" smtClean="0"/>
              <a:t> be </a:t>
            </a:r>
            <a:r>
              <a:rPr lang="pl-PL" sz="1800" i="1" dirty="0" err="1" smtClean="0"/>
              <a:t>at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home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shouldn’t</a:t>
            </a:r>
            <a:r>
              <a:rPr lang="pl-PL" sz="1800" i="1" dirty="0" smtClean="0"/>
              <a:t> he?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It’s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going</a:t>
            </a:r>
            <a:r>
              <a:rPr lang="pl-PL" sz="1800" i="1" dirty="0" smtClean="0"/>
              <a:t> to be sunny </a:t>
            </a:r>
            <a:r>
              <a:rPr lang="pl-PL" sz="1800" i="1" dirty="0" err="1" smtClean="0"/>
              <a:t>tomorrow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isn’t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it</a:t>
            </a:r>
            <a:r>
              <a:rPr lang="pl-PL" sz="1800" i="1" dirty="0" smtClean="0"/>
              <a:t>?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You</a:t>
            </a:r>
            <a:r>
              <a:rPr lang="pl-PL" sz="1800" i="1" dirty="0" smtClean="0"/>
              <a:t> met Sarah </a:t>
            </a:r>
            <a:r>
              <a:rPr lang="pl-PL" sz="1800" i="1" dirty="0" err="1" smtClean="0"/>
              <a:t>last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year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didn’t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you</a:t>
            </a:r>
            <a:r>
              <a:rPr lang="pl-PL" sz="1800" i="1" dirty="0" smtClean="0"/>
              <a:t>?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She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hasn’t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finish</a:t>
            </a:r>
            <a:r>
              <a:rPr lang="pl-PL" sz="1800" i="1" dirty="0" smtClean="0"/>
              <a:t> the </a:t>
            </a:r>
            <a:r>
              <a:rPr lang="pl-PL" sz="1800" i="1" dirty="0" err="1" smtClean="0"/>
              <a:t>project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has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she</a:t>
            </a:r>
            <a:r>
              <a:rPr lang="pl-PL" sz="1800" i="1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Jeśli w zdaniu pojawia się </a:t>
            </a:r>
            <a:r>
              <a:rPr lang="pl-PL" sz="1800" b="1" dirty="0" smtClean="0"/>
              <a:t>„I </a:t>
            </a:r>
            <a:r>
              <a:rPr lang="pl-PL" sz="1800" b="1" dirty="0" err="1" smtClean="0"/>
              <a:t>am</a:t>
            </a:r>
            <a:r>
              <a:rPr lang="pl-PL" sz="1800" b="1" dirty="0" smtClean="0"/>
              <a:t>” </a:t>
            </a:r>
            <a:r>
              <a:rPr lang="pl-PL" sz="1800" dirty="0" smtClean="0"/>
              <a:t>to w pytaniu rozłącznym używamy „</a:t>
            </a:r>
            <a:r>
              <a:rPr lang="pl-PL" sz="1800" b="1" dirty="0" err="1" smtClean="0"/>
              <a:t>aren’t</a:t>
            </a:r>
            <a:r>
              <a:rPr lang="pl-PL" sz="1800" b="1" dirty="0" smtClean="0"/>
              <a:t> I</a:t>
            </a:r>
            <a:r>
              <a:rPr lang="pl-PL" sz="1800" dirty="0" smtClean="0"/>
              <a:t>”</a:t>
            </a:r>
          </a:p>
          <a:p>
            <a:pPr marL="137160" indent="0" algn="ctr">
              <a:buNone/>
            </a:pPr>
            <a:r>
              <a:rPr lang="pl-PL" sz="1800" i="1" dirty="0" smtClean="0"/>
              <a:t>I </a:t>
            </a:r>
            <a:r>
              <a:rPr lang="pl-PL" sz="1800" i="1" dirty="0" err="1" smtClean="0"/>
              <a:t>am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taller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than</a:t>
            </a:r>
            <a:r>
              <a:rPr lang="pl-PL" sz="1800" i="1" dirty="0" smtClean="0"/>
              <a:t> </a:t>
            </a:r>
            <a:r>
              <a:rPr lang="pl-PL" sz="1800" i="1" dirty="0" err="1" smtClean="0"/>
              <a:t>you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aren’t</a:t>
            </a:r>
            <a:r>
              <a:rPr lang="pl-PL" sz="1800" i="1" dirty="0" smtClean="0"/>
              <a:t> I?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 smtClean="0"/>
              <a:t>Jeśli w zdaniu występuje wyrażenie </a:t>
            </a:r>
            <a:r>
              <a:rPr lang="pl-PL" sz="1800" b="1" dirty="0" smtClean="0"/>
              <a:t>„</a:t>
            </a:r>
            <a:r>
              <a:rPr lang="pl-PL" sz="1800" b="1" dirty="0" err="1" smtClean="0"/>
              <a:t>Let’s</a:t>
            </a:r>
            <a:r>
              <a:rPr lang="pl-PL" sz="1800" b="1" dirty="0" smtClean="0"/>
              <a:t>” </a:t>
            </a:r>
            <a:r>
              <a:rPr lang="pl-PL" sz="1800" dirty="0" smtClean="0"/>
              <a:t>to w pytaniu dodajemy </a:t>
            </a:r>
            <a:r>
              <a:rPr lang="pl-PL" sz="1800" b="1" dirty="0" smtClean="0"/>
              <a:t>„</a:t>
            </a:r>
            <a:r>
              <a:rPr lang="pl-PL" sz="1800" b="1" dirty="0" err="1" smtClean="0"/>
              <a:t>shall</a:t>
            </a:r>
            <a:r>
              <a:rPr lang="pl-PL" sz="1800" b="1" dirty="0" smtClean="0"/>
              <a:t> we”</a:t>
            </a:r>
          </a:p>
          <a:p>
            <a:pPr marL="137160" indent="0" algn="ctr">
              <a:buNone/>
            </a:pPr>
            <a:r>
              <a:rPr lang="pl-PL" sz="1800" i="1" dirty="0" err="1" smtClean="0"/>
              <a:t>Let’s</a:t>
            </a:r>
            <a:r>
              <a:rPr lang="pl-PL" sz="1800" i="1" dirty="0" smtClean="0"/>
              <a:t> go for a </a:t>
            </a:r>
            <a:r>
              <a:rPr lang="pl-PL" sz="1800" i="1" dirty="0" err="1" smtClean="0"/>
              <a:t>coffee</a:t>
            </a:r>
            <a:r>
              <a:rPr lang="pl-PL" sz="1800" i="1" dirty="0" smtClean="0"/>
              <a:t>, </a:t>
            </a:r>
            <a:r>
              <a:rPr lang="pl-PL" sz="1800" i="1" dirty="0" err="1" smtClean="0"/>
              <a:t>shall</a:t>
            </a:r>
            <a:r>
              <a:rPr lang="pl-PL" sz="1800" i="1" dirty="0" smtClean="0"/>
              <a:t> we?</a:t>
            </a:r>
          </a:p>
          <a:p>
            <a:pPr marL="137160" indent="0">
              <a:buNone/>
            </a:pPr>
            <a:endParaRPr lang="pl-PL" sz="2000" dirty="0"/>
          </a:p>
          <a:p>
            <a:pPr marL="137160" indent="0">
              <a:buNone/>
            </a:pPr>
            <a:endParaRPr lang="pl-PL" sz="20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54</a:t>
            </a:fld>
            <a:endParaRPr lang="pl-P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237312"/>
            <a:ext cx="24574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rzałka w prawo 4"/>
          <p:cNvSpPr/>
          <p:nvPr/>
        </p:nvSpPr>
        <p:spPr>
          <a:xfrm>
            <a:off x="3386269" y="2380508"/>
            <a:ext cx="576064" cy="25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prawo 5"/>
          <p:cNvSpPr/>
          <p:nvPr/>
        </p:nvSpPr>
        <p:spPr>
          <a:xfrm>
            <a:off x="3369292" y="2717772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17521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7789" y="70630"/>
            <a:ext cx="8229600" cy="1143000"/>
          </a:xfrm>
        </p:spPr>
        <p:txBody>
          <a:bodyPr/>
          <a:lstStyle/>
          <a:p>
            <a:r>
              <a:rPr lang="pl-PL" dirty="0">
                <a:latin typeface="+mn-lt"/>
              </a:rPr>
              <a:t>Strona bierna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074420"/>
            <a:ext cx="8784976" cy="5234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Stosujemy gdy wykonawca czynności jest nieznany lub nieważny,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W stylu formalnym,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Aby wyrazić powszechne przekonania lub domysły: </a:t>
            </a:r>
          </a:p>
          <a:p>
            <a:pPr marL="137160" indent="0" algn="ctr">
              <a:buNone/>
            </a:pPr>
            <a:r>
              <a:rPr lang="pl-PL" sz="2000" i="1" dirty="0"/>
              <a:t>It </a:t>
            </a:r>
            <a:r>
              <a:rPr lang="pl-PL" sz="2000" i="1" dirty="0" err="1"/>
              <a:t>is</a:t>
            </a:r>
            <a:r>
              <a:rPr lang="pl-PL" sz="2000" i="1" dirty="0"/>
              <a:t> </a:t>
            </a:r>
            <a:r>
              <a:rPr lang="pl-PL" sz="2000" i="1" dirty="0" err="1"/>
              <a:t>said</a:t>
            </a:r>
            <a:r>
              <a:rPr lang="pl-PL" sz="2000" i="1" dirty="0"/>
              <a:t>/</a:t>
            </a:r>
            <a:r>
              <a:rPr lang="pl-PL" sz="2000" i="1" dirty="0" err="1"/>
              <a:t>believed</a:t>
            </a:r>
            <a:r>
              <a:rPr lang="pl-PL" sz="2000" i="1" dirty="0"/>
              <a:t>/</a:t>
            </a:r>
            <a:r>
              <a:rPr lang="pl-PL" sz="2000" i="1" dirty="0" err="1"/>
              <a:t>claimed</a:t>
            </a:r>
            <a:r>
              <a:rPr lang="pl-PL" sz="2000" i="1" dirty="0"/>
              <a:t>/ </a:t>
            </a:r>
            <a:r>
              <a:rPr lang="pl-PL" sz="2000" i="1" dirty="0" err="1"/>
              <a:t>considered</a:t>
            </a:r>
            <a:r>
              <a:rPr lang="pl-PL" sz="2000" i="1" dirty="0"/>
              <a:t>/</a:t>
            </a:r>
            <a:r>
              <a:rPr lang="pl-PL" sz="2000" i="1" dirty="0" err="1"/>
              <a:t>expected</a:t>
            </a:r>
            <a:r>
              <a:rPr lang="pl-PL" sz="2000" i="1" dirty="0"/>
              <a:t> </a:t>
            </a:r>
            <a:r>
              <a:rPr lang="pl-PL" sz="2000" i="1" dirty="0" err="1"/>
              <a:t>that</a:t>
            </a:r>
            <a:r>
              <a:rPr lang="pl-PL" sz="2000" i="1" dirty="0"/>
              <a:t> the </a:t>
            </a:r>
            <a:r>
              <a:rPr lang="pl-PL" sz="2000" i="1" dirty="0" err="1"/>
              <a:t>government</a:t>
            </a:r>
            <a:r>
              <a:rPr lang="pl-PL" sz="2000" i="1" dirty="0"/>
              <a:t> </a:t>
            </a:r>
            <a:r>
              <a:rPr lang="pl-PL" sz="2000" i="1" dirty="0" err="1"/>
              <a:t>take</a:t>
            </a:r>
            <a:r>
              <a:rPr lang="pl-PL" sz="2000" i="1" dirty="0"/>
              <a:t> </a:t>
            </a:r>
            <a:r>
              <a:rPr lang="pl-PL" sz="2000" i="1" dirty="0" err="1"/>
              <a:t>care</a:t>
            </a:r>
            <a:endParaRPr lang="pl-PL" sz="2000" i="1" dirty="0"/>
          </a:p>
          <a:p>
            <a:pPr marL="137160" indent="0" algn="ctr">
              <a:buNone/>
            </a:pPr>
            <a:r>
              <a:rPr lang="pl-PL" sz="2000" i="1" dirty="0"/>
              <a:t> of the </a:t>
            </a:r>
            <a:r>
              <a:rPr lang="pl-PL" sz="2000" i="1" dirty="0" err="1"/>
              <a:t>homeless</a:t>
            </a:r>
            <a:r>
              <a:rPr lang="pl-PL" sz="2000" i="1" dirty="0"/>
              <a:t>.</a:t>
            </a:r>
          </a:p>
          <a:p>
            <a:pPr marL="137160" indent="0" algn="ctr">
              <a:buNone/>
            </a:pPr>
            <a:r>
              <a:rPr lang="pl-PL" sz="2000" i="1" dirty="0"/>
              <a:t>He </a:t>
            </a:r>
            <a:r>
              <a:rPr lang="pl-PL" sz="2000" i="1" dirty="0" err="1"/>
              <a:t>is</a:t>
            </a:r>
            <a:r>
              <a:rPr lang="pl-PL" sz="2000" i="1" dirty="0"/>
              <a:t> </a:t>
            </a:r>
            <a:r>
              <a:rPr lang="pl-PL" sz="2000" i="1" dirty="0" err="1"/>
              <a:t>said</a:t>
            </a:r>
            <a:r>
              <a:rPr lang="pl-PL" sz="2000" i="1" dirty="0"/>
              <a:t> to be a </a:t>
            </a:r>
            <a:r>
              <a:rPr lang="pl-PL" sz="2000" i="1" dirty="0" err="1"/>
              <a:t>very</a:t>
            </a:r>
            <a:r>
              <a:rPr lang="pl-PL" sz="2000" i="1" dirty="0"/>
              <a:t> </a:t>
            </a:r>
            <a:r>
              <a:rPr lang="pl-PL" sz="2000" i="1" dirty="0" err="1"/>
              <a:t>educated</a:t>
            </a:r>
            <a:r>
              <a:rPr lang="pl-PL" sz="2000" i="1" dirty="0"/>
              <a:t> person.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Stronę bierną tworzy czasownik ‚be’ w odpowiedniej formie oraz 3f/</a:t>
            </a:r>
            <a:r>
              <a:rPr lang="pl-PL" sz="2000" dirty="0" err="1"/>
              <a:t>ed</a:t>
            </a:r>
            <a:endParaRPr lang="pl-PL" sz="2000" dirty="0"/>
          </a:p>
          <a:p>
            <a:pPr marL="137160" indent="0">
              <a:buNone/>
            </a:pPr>
            <a:endParaRPr lang="pl-PL" sz="2000" dirty="0"/>
          </a:p>
          <a:p>
            <a:pPr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137160" indent="0" algn="ctr">
              <a:buNone/>
            </a:pPr>
            <a:r>
              <a:rPr lang="pl-PL" sz="2000" b="1" i="1" dirty="0"/>
              <a:t>It </a:t>
            </a:r>
            <a:r>
              <a:rPr lang="pl-PL" sz="2000" b="1" i="1" dirty="0" err="1"/>
              <a:t>must</a:t>
            </a:r>
            <a:r>
              <a:rPr lang="pl-PL" sz="2000" b="1" i="1" dirty="0"/>
              <a:t> be </a:t>
            </a:r>
            <a:r>
              <a:rPr lang="pl-PL" sz="2000" b="1" i="1" dirty="0" err="1"/>
              <a:t>done</a:t>
            </a:r>
            <a:r>
              <a:rPr lang="pl-PL" sz="2000" b="1" i="1" dirty="0"/>
              <a:t> </a:t>
            </a:r>
            <a:r>
              <a:rPr lang="pl-PL" sz="2000" b="1" i="1" dirty="0" err="1"/>
              <a:t>today</a:t>
            </a:r>
            <a:r>
              <a:rPr lang="pl-PL" sz="2000" b="1" i="1" dirty="0"/>
              <a:t>.</a:t>
            </a:r>
          </a:p>
          <a:p>
            <a:pPr marL="137160" indent="0" algn="ctr">
              <a:buNone/>
            </a:pPr>
            <a:r>
              <a:rPr lang="pl-PL" sz="2000" b="1" i="1" dirty="0" err="1"/>
              <a:t>This</a:t>
            </a:r>
            <a:r>
              <a:rPr lang="pl-PL" sz="2000" b="1" i="1" dirty="0"/>
              <a:t> </a:t>
            </a:r>
            <a:r>
              <a:rPr lang="pl-PL" sz="2000" b="1" i="1" dirty="0" err="1"/>
              <a:t>building</a:t>
            </a:r>
            <a:r>
              <a:rPr lang="pl-PL" sz="2000" b="1" i="1" dirty="0"/>
              <a:t> was </a:t>
            </a:r>
            <a:r>
              <a:rPr lang="pl-PL" sz="2000" b="1" i="1" dirty="0" err="1"/>
              <a:t>built</a:t>
            </a:r>
            <a:r>
              <a:rPr lang="pl-PL" sz="2000" b="1" i="1" dirty="0"/>
              <a:t> 20 </a:t>
            </a:r>
            <a:r>
              <a:rPr lang="pl-PL" sz="2000" b="1" i="1" dirty="0" err="1"/>
              <a:t>years</a:t>
            </a:r>
            <a:r>
              <a:rPr lang="pl-PL" sz="2000" b="1" i="1" dirty="0"/>
              <a:t> ago.</a:t>
            </a:r>
          </a:p>
          <a:p>
            <a:pPr marL="137160" indent="0" algn="ctr">
              <a:buNone/>
            </a:pPr>
            <a:r>
              <a:rPr lang="pl-PL" sz="2000" b="1" i="1" dirty="0"/>
              <a:t>My car </a:t>
            </a:r>
            <a:r>
              <a:rPr lang="pl-PL" sz="2000" b="1" i="1" dirty="0" err="1"/>
              <a:t>is</a:t>
            </a:r>
            <a:r>
              <a:rPr lang="pl-PL" sz="2000" b="1" i="1" dirty="0"/>
              <a:t> </a:t>
            </a:r>
            <a:r>
              <a:rPr lang="pl-PL" sz="2000" b="1" i="1" dirty="0" err="1"/>
              <a:t>being</a:t>
            </a:r>
            <a:r>
              <a:rPr lang="pl-PL" sz="2000" b="1" i="1" dirty="0"/>
              <a:t> </a:t>
            </a:r>
            <a:r>
              <a:rPr lang="pl-PL" sz="2000" b="1" i="1" dirty="0" err="1"/>
              <a:t>repaired</a:t>
            </a:r>
            <a:r>
              <a:rPr lang="pl-PL" sz="2000" b="1" i="1" dirty="0"/>
              <a:t> </a:t>
            </a:r>
            <a:r>
              <a:rPr lang="pl-PL" sz="2000" b="1" i="1" dirty="0" err="1"/>
              <a:t>right</a:t>
            </a:r>
            <a:r>
              <a:rPr lang="pl-PL" sz="2000" b="1" i="1" dirty="0"/>
              <a:t> </a:t>
            </a:r>
            <a:r>
              <a:rPr lang="pl-PL" sz="2000" b="1" i="1" dirty="0" err="1"/>
              <a:t>now</a:t>
            </a:r>
            <a:r>
              <a:rPr lang="pl-PL" sz="2000" b="1" i="1" dirty="0"/>
              <a:t>.</a:t>
            </a:r>
          </a:p>
          <a:p>
            <a:pPr marL="137160" indent="0" algn="ctr">
              <a:buNone/>
            </a:pPr>
            <a:r>
              <a:rPr lang="pl-PL" sz="2000" b="1" i="1" dirty="0" err="1"/>
              <a:t>Will</a:t>
            </a:r>
            <a:r>
              <a:rPr lang="pl-PL" sz="2000" b="1" i="1" dirty="0"/>
              <a:t> the parcel be </a:t>
            </a:r>
            <a:r>
              <a:rPr lang="pl-PL" sz="2000" b="1" i="1" dirty="0" err="1"/>
              <a:t>delivered</a:t>
            </a:r>
            <a:r>
              <a:rPr lang="pl-PL" sz="2000" b="1" i="1" dirty="0"/>
              <a:t> </a:t>
            </a:r>
            <a:r>
              <a:rPr lang="pl-PL" sz="2000" b="1" i="1" dirty="0" err="1"/>
              <a:t>tomorrow</a:t>
            </a:r>
            <a:r>
              <a:rPr lang="pl-PL" sz="2000" b="1" i="1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CA2EA329-AEB9-4E5B-9A75-736BD5C88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343" y="6373665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281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pl-PL" dirty="0">
                <a:latin typeface="+mn-lt"/>
              </a:rPr>
              <a:t>Mowa zależna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608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pl-PL" sz="2400" dirty="0" smtClean="0"/>
              <a:t>Używamy aby zrelacjonować wypowiedź własną lub innych osób. W tym celu stosujemy następstwo czasów:</a:t>
            </a:r>
          </a:p>
          <a:p>
            <a:pPr marL="137160" indent="0">
              <a:buNone/>
            </a:pPr>
            <a:r>
              <a:rPr lang="pl-PL" sz="1800" dirty="0" err="1" smtClean="0"/>
              <a:t>Present</a:t>
            </a:r>
            <a:r>
              <a:rPr lang="pl-PL" sz="1800" dirty="0" smtClean="0"/>
              <a:t> Simple				Past Simple</a:t>
            </a:r>
          </a:p>
          <a:p>
            <a:pPr marL="137160" indent="0">
              <a:buNone/>
            </a:pPr>
            <a:r>
              <a:rPr lang="pl-PL" sz="1800" dirty="0" err="1" smtClean="0"/>
              <a:t>Present</a:t>
            </a:r>
            <a:r>
              <a:rPr lang="pl-PL" sz="1800" dirty="0" smtClean="0"/>
              <a:t> </a:t>
            </a:r>
            <a:r>
              <a:rPr lang="pl-PL" sz="1800" dirty="0" err="1" smtClean="0"/>
              <a:t>Continuous</a:t>
            </a:r>
            <a:r>
              <a:rPr lang="pl-PL" sz="1800" dirty="0" smtClean="0"/>
              <a:t>			Past </a:t>
            </a:r>
            <a:r>
              <a:rPr lang="pl-PL" sz="1800" dirty="0" err="1" smtClean="0"/>
              <a:t>Continuous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err="1" smtClean="0"/>
              <a:t>Present</a:t>
            </a:r>
            <a:r>
              <a:rPr lang="pl-PL" sz="1800" dirty="0" smtClean="0"/>
              <a:t> Perfect				Past Perfect</a:t>
            </a:r>
          </a:p>
          <a:p>
            <a:pPr marL="137160" indent="0">
              <a:buNone/>
            </a:pPr>
            <a:r>
              <a:rPr lang="pl-PL" sz="1800" dirty="0" err="1" smtClean="0"/>
              <a:t>Present</a:t>
            </a:r>
            <a:r>
              <a:rPr lang="pl-PL" sz="1800" dirty="0" smtClean="0"/>
              <a:t> </a:t>
            </a:r>
            <a:r>
              <a:rPr lang="pl-PL" sz="1800" dirty="0"/>
              <a:t>P</a:t>
            </a:r>
            <a:r>
              <a:rPr lang="pl-PL" sz="1800" dirty="0" smtClean="0"/>
              <a:t>erfect </a:t>
            </a:r>
            <a:r>
              <a:rPr lang="pl-PL" sz="1800" dirty="0" err="1" smtClean="0"/>
              <a:t>Continuous</a:t>
            </a:r>
            <a:r>
              <a:rPr lang="pl-PL" sz="1800" dirty="0" smtClean="0"/>
              <a:t>		Past Perfect </a:t>
            </a:r>
            <a:r>
              <a:rPr lang="pl-PL" sz="1800" dirty="0" err="1" smtClean="0"/>
              <a:t>Continuous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Past Simple				Past Perfect</a:t>
            </a:r>
          </a:p>
          <a:p>
            <a:pPr marL="137160" indent="0">
              <a:buNone/>
            </a:pPr>
            <a:r>
              <a:rPr lang="pl-PL" sz="1800" dirty="0" smtClean="0"/>
              <a:t>Past </a:t>
            </a:r>
            <a:r>
              <a:rPr lang="pl-PL" sz="1800" dirty="0" err="1" smtClean="0"/>
              <a:t>Continuous</a:t>
            </a:r>
            <a:r>
              <a:rPr lang="pl-PL" sz="1800" dirty="0" smtClean="0"/>
              <a:t>				Past Perfect </a:t>
            </a:r>
            <a:r>
              <a:rPr lang="pl-PL" sz="1800" dirty="0" err="1" smtClean="0"/>
              <a:t>Continuous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Past Perfect/ Past Perfect </a:t>
            </a:r>
            <a:r>
              <a:rPr lang="pl-PL" sz="1800" dirty="0" err="1" smtClean="0"/>
              <a:t>Continuous</a:t>
            </a:r>
            <a:r>
              <a:rPr lang="pl-PL" sz="1800" dirty="0" smtClean="0"/>
              <a:t>	no </a:t>
            </a:r>
            <a:r>
              <a:rPr lang="pl-PL" sz="1800" dirty="0" err="1" smtClean="0"/>
              <a:t>change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Am/</a:t>
            </a:r>
            <a:r>
              <a:rPr lang="pl-PL" sz="1800" dirty="0" err="1" smtClean="0"/>
              <a:t>are</a:t>
            </a:r>
            <a:r>
              <a:rPr lang="pl-PL" sz="1800" dirty="0" smtClean="0"/>
              <a:t>/</a:t>
            </a:r>
            <a:r>
              <a:rPr lang="pl-PL" sz="1800" dirty="0" err="1" smtClean="0"/>
              <a:t>is</a:t>
            </a:r>
            <a:r>
              <a:rPr lang="pl-PL" sz="1800" dirty="0" smtClean="0"/>
              <a:t> </a:t>
            </a:r>
            <a:r>
              <a:rPr lang="pl-PL" sz="1800" dirty="0" err="1" smtClean="0"/>
              <a:t>going</a:t>
            </a:r>
            <a:r>
              <a:rPr lang="pl-PL" sz="1800" dirty="0" smtClean="0"/>
              <a:t> to			was/</a:t>
            </a:r>
            <a:r>
              <a:rPr lang="pl-PL" sz="1800" dirty="0" err="1" smtClean="0"/>
              <a:t>were</a:t>
            </a:r>
            <a:r>
              <a:rPr lang="pl-PL" sz="1800" dirty="0" smtClean="0"/>
              <a:t> </a:t>
            </a:r>
            <a:r>
              <a:rPr lang="pl-PL" sz="1800" dirty="0" err="1" smtClean="0"/>
              <a:t>going</a:t>
            </a:r>
            <a:r>
              <a:rPr lang="pl-PL" sz="1800" dirty="0" smtClean="0"/>
              <a:t> to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 err="1" smtClean="0"/>
              <a:t>Will</a:t>
            </a:r>
            <a:r>
              <a:rPr lang="pl-PL" sz="1800" dirty="0" smtClean="0"/>
              <a:t>					</a:t>
            </a:r>
            <a:r>
              <a:rPr lang="pl-PL" sz="1800" dirty="0" err="1" smtClean="0"/>
              <a:t>would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err="1" smtClean="0"/>
              <a:t>Can</a:t>
            </a:r>
            <a:r>
              <a:rPr lang="pl-PL" sz="1800" dirty="0" smtClean="0"/>
              <a:t>					</a:t>
            </a:r>
            <a:r>
              <a:rPr lang="pl-PL" sz="1800" dirty="0" err="1" smtClean="0"/>
              <a:t>could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smtClean="0"/>
              <a:t>May					</a:t>
            </a:r>
            <a:r>
              <a:rPr lang="pl-PL" sz="1800" dirty="0" err="1" smtClean="0"/>
              <a:t>might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err="1" smtClean="0"/>
              <a:t>Must</a:t>
            </a:r>
            <a:r>
              <a:rPr lang="pl-PL" sz="1800" dirty="0" smtClean="0"/>
              <a:t>/</a:t>
            </a:r>
            <a:r>
              <a:rPr lang="pl-PL" sz="1800" dirty="0" err="1" smtClean="0"/>
              <a:t>have</a:t>
            </a:r>
            <a:r>
              <a:rPr lang="pl-PL" sz="1800" dirty="0" smtClean="0"/>
              <a:t> to				</a:t>
            </a:r>
            <a:r>
              <a:rPr lang="pl-PL" sz="1800" dirty="0" err="1" smtClean="0"/>
              <a:t>had</a:t>
            </a:r>
            <a:r>
              <a:rPr lang="pl-PL" sz="1800" dirty="0" smtClean="0"/>
              <a:t> to</a:t>
            </a:r>
          </a:p>
          <a:p>
            <a:pPr marL="137160" indent="0">
              <a:buNone/>
            </a:pPr>
            <a:r>
              <a:rPr lang="pl-PL" sz="1800" dirty="0" err="1" smtClean="0"/>
              <a:t>Should</a:t>
            </a:r>
            <a:r>
              <a:rPr lang="pl-PL" sz="1800" dirty="0" smtClean="0"/>
              <a:t>/</a:t>
            </a:r>
            <a:r>
              <a:rPr lang="pl-PL" sz="1800" dirty="0" err="1" smtClean="0"/>
              <a:t>could</a:t>
            </a:r>
            <a:r>
              <a:rPr lang="pl-PL" sz="1800" dirty="0" smtClean="0"/>
              <a:t>/ </a:t>
            </a:r>
            <a:r>
              <a:rPr lang="pl-PL" sz="1800" dirty="0" err="1" smtClean="0"/>
              <a:t>might</a:t>
            </a:r>
            <a:r>
              <a:rPr lang="pl-PL" sz="1800" dirty="0" smtClean="0"/>
              <a:t>/			no </a:t>
            </a:r>
            <a:r>
              <a:rPr lang="pl-PL" sz="1800" dirty="0" err="1" smtClean="0"/>
              <a:t>change</a:t>
            </a:r>
            <a:endParaRPr lang="pl-PL" sz="1800" dirty="0" smtClean="0"/>
          </a:p>
          <a:p>
            <a:pPr marL="137160" indent="0">
              <a:buNone/>
            </a:pPr>
            <a:r>
              <a:rPr lang="pl-PL" sz="1800" dirty="0" err="1" smtClean="0"/>
              <a:t>ought</a:t>
            </a:r>
            <a:r>
              <a:rPr lang="pl-PL" sz="1800" dirty="0" smtClean="0"/>
              <a:t> to/ </a:t>
            </a:r>
            <a:r>
              <a:rPr lang="pl-PL" sz="1800" dirty="0" err="1" smtClean="0"/>
              <a:t>would</a:t>
            </a:r>
            <a:endParaRPr lang="pl-PL" sz="1800" dirty="0" smtClean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56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309320"/>
            <a:ext cx="260985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rzałka w prawo 4"/>
          <p:cNvSpPr/>
          <p:nvPr/>
        </p:nvSpPr>
        <p:spPr>
          <a:xfrm>
            <a:off x="3760067" y="1965092"/>
            <a:ext cx="617571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prawo 5"/>
          <p:cNvSpPr/>
          <p:nvPr/>
        </p:nvSpPr>
        <p:spPr>
          <a:xfrm>
            <a:off x="3782201" y="2296984"/>
            <a:ext cx="64271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 w prawo 6"/>
          <p:cNvSpPr/>
          <p:nvPr/>
        </p:nvSpPr>
        <p:spPr>
          <a:xfrm>
            <a:off x="3798724" y="2513008"/>
            <a:ext cx="59669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prawo 7"/>
          <p:cNvSpPr/>
          <p:nvPr/>
        </p:nvSpPr>
        <p:spPr>
          <a:xfrm>
            <a:off x="3792003" y="2793504"/>
            <a:ext cx="585635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8"/>
          <p:cNvSpPr/>
          <p:nvPr/>
        </p:nvSpPr>
        <p:spPr>
          <a:xfrm>
            <a:off x="3792003" y="3212976"/>
            <a:ext cx="61644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prawo 9"/>
          <p:cNvSpPr/>
          <p:nvPr/>
        </p:nvSpPr>
        <p:spPr>
          <a:xfrm>
            <a:off x="3792003" y="3429000"/>
            <a:ext cx="60151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4550616" y="3853694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prawo 11"/>
          <p:cNvSpPr/>
          <p:nvPr/>
        </p:nvSpPr>
        <p:spPr>
          <a:xfrm>
            <a:off x="3798724" y="4069718"/>
            <a:ext cx="64271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prawo 12"/>
          <p:cNvSpPr/>
          <p:nvPr/>
        </p:nvSpPr>
        <p:spPr>
          <a:xfrm>
            <a:off x="3782201" y="4411734"/>
            <a:ext cx="523901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prawo 13"/>
          <p:cNvSpPr/>
          <p:nvPr/>
        </p:nvSpPr>
        <p:spPr>
          <a:xfrm>
            <a:off x="3798724" y="4975404"/>
            <a:ext cx="57891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prawo 15"/>
          <p:cNvSpPr/>
          <p:nvPr/>
        </p:nvSpPr>
        <p:spPr>
          <a:xfrm>
            <a:off x="3798724" y="4689140"/>
            <a:ext cx="57891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prawo 16"/>
          <p:cNvSpPr/>
          <p:nvPr/>
        </p:nvSpPr>
        <p:spPr>
          <a:xfrm>
            <a:off x="3803305" y="5301208"/>
            <a:ext cx="57891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>
            <a:off x="3830625" y="5675841"/>
            <a:ext cx="57891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82456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</p:spPr>
        <p:txBody>
          <a:bodyPr>
            <a:normAutofit fontScale="92500" lnSpcReduction="20000"/>
          </a:bodyPr>
          <a:lstStyle/>
          <a:p>
            <a:pPr marL="137160" indent="0" algn="ctr">
              <a:buNone/>
            </a:pPr>
            <a:r>
              <a:rPr lang="pl-PL" sz="2400" u="sng" dirty="0" smtClean="0"/>
              <a:t>W mowie zależnej zmieniamy również</a:t>
            </a:r>
          </a:p>
          <a:p>
            <a:pPr marL="137160" indent="0" algn="ctr">
              <a:buNone/>
            </a:pPr>
            <a:r>
              <a:rPr lang="pl-PL" sz="2400" u="sng" dirty="0" smtClean="0"/>
              <a:t> określenia czasu i miejsca:</a:t>
            </a:r>
          </a:p>
          <a:p>
            <a:pPr marL="137160" indent="0">
              <a:buNone/>
            </a:pPr>
            <a:endParaRPr lang="pl-PL" sz="2400" u="sng" dirty="0" smtClean="0"/>
          </a:p>
          <a:p>
            <a:pPr marL="137160" indent="0">
              <a:buNone/>
            </a:pPr>
            <a:r>
              <a:rPr lang="pl-PL" sz="1400" b="1" dirty="0" smtClean="0"/>
              <a:t>	</a:t>
            </a:r>
            <a:r>
              <a:rPr lang="pl-PL" sz="1700" b="1" dirty="0" smtClean="0"/>
              <a:t>At the moment		- 	At </a:t>
            </a:r>
            <a:r>
              <a:rPr lang="pl-PL" sz="1700" b="1" dirty="0" err="1" smtClean="0"/>
              <a:t>that</a:t>
            </a:r>
            <a:r>
              <a:rPr lang="pl-PL" sz="1700" b="1" dirty="0" smtClean="0"/>
              <a:t> moment</a:t>
            </a:r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Today</a:t>
            </a:r>
            <a:r>
              <a:rPr lang="pl-PL" sz="1700" b="1" dirty="0" smtClean="0"/>
              <a:t>			-   	</a:t>
            </a:r>
            <a:r>
              <a:rPr lang="pl-PL" sz="1700" b="1" dirty="0" err="1" smtClean="0"/>
              <a:t>that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day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Now</a:t>
            </a:r>
            <a:r>
              <a:rPr lang="pl-PL" sz="1700" b="1" dirty="0" smtClean="0"/>
              <a:t>			- 	</a:t>
            </a:r>
            <a:r>
              <a:rPr lang="pl-PL" sz="1700" b="1" dirty="0" err="1" smtClean="0"/>
              <a:t>then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Yesterday</a:t>
            </a:r>
            <a:r>
              <a:rPr lang="pl-PL" sz="1700" b="1" dirty="0" smtClean="0"/>
              <a:t>		- 	the </a:t>
            </a:r>
            <a:r>
              <a:rPr lang="pl-PL" sz="1700" b="1" dirty="0" err="1" smtClean="0"/>
              <a:t>day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before</a:t>
            </a:r>
            <a:r>
              <a:rPr lang="pl-PL" sz="1700" b="1" dirty="0" smtClean="0"/>
              <a:t>/ the </a:t>
            </a:r>
            <a:r>
              <a:rPr lang="pl-PL" sz="1700" b="1" dirty="0" err="1" smtClean="0"/>
              <a:t>previous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day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Last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week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month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year</a:t>
            </a:r>
            <a:r>
              <a:rPr lang="pl-PL" sz="1700" b="1" dirty="0"/>
              <a:t> </a:t>
            </a:r>
            <a:r>
              <a:rPr lang="pl-PL" sz="1700" b="1" dirty="0" smtClean="0"/>
              <a:t>	- 	The </a:t>
            </a:r>
            <a:r>
              <a:rPr lang="pl-PL" sz="1700" b="1" dirty="0" err="1" smtClean="0"/>
              <a:t>previous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week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month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year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Tomorrow</a:t>
            </a:r>
            <a:r>
              <a:rPr lang="pl-PL" sz="1700" b="1" dirty="0" smtClean="0"/>
              <a:t>		- 	the </a:t>
            </a:r>
            <a:r>
              <a:rPr lang="pl-PL" sz="1700" b="1" dirty="0" err="1" smtClean="0"/>
              <a:t>next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following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day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Next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week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month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year</a:t>
            </a:r>
            <a:r>
              <a:rPr lang="pl-PL" sz="1700" b="1" dirty="0" smtClean="0"/>
              <a:t>	- 	</a:t>
            </a:r>
            <a:r>
              <a:rPr lang="pl-PL" sz="1700" b="1" u="sng" dirty="0" smtClean="0"/>
              <a:t>the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next</a:t>
            </a:r>
            <a:r>
              <a:rPr lang="pl-PL" sz="1700" b="1" dirty="0" smtClean="0"/>
              <a:t> </a:t>
            </a:r>
            <a:r>
              <a:rPr lang="pl-PL" sz="1700" b="1" dirty="0" err="1" smtClean="0"/>
              <a:t>week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month</a:t>
            </a:r>
            <a:r>
              <a:rPr lang="pl-PL" sz="1700" b="1" dirty="0" smtClean="0"/>
              <a:t>/</a:t>
            </a:r>
            <a:r>
              <a:rPr lang="pl-PL" sz="1700" b="1" dirty="0" err="1" smtClean="0"/>
              <a:t>year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This</a:t>
            </a:r>
            <a:r>
              <a:rPr lang="pl-PL" sz="1700" b="1" dirty="0" smtClean="0"/>
              <a:t>			- 	</a:t>
            </a:r>
            <a:r>
              <a:rPr lang="pl-PL" sz="1700" b="1" dirty="0" err="1" smtClean="0"/>
              <a:t>that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</a:t>
            </a:r>
            <a:r>
              <a:rPr lang="pl-PL" sz="1700" b="1" dirty="0" err="1" smtClean="0"/>
              <a:t>These</a:t>
            </a:r>
            <a:r>
              <a:rPr lang="pl-PL" sz="1700" b="1" dirty="0" smtClean="0"/>
              <a:t>			- 	</a:t>
            </a:r>
            <a:r>
              <a:rPr lang="pl-PL" sz="1700" b="1" dirty="0" err="1" smtClean="0"/>
              <a:t>those</a:t>
            </a:r>
            <a:endParaRPr lang="pl-PL" sz="1700" b="1" dirty="0" smtClean="0"/>
          </a:p>
          <a:p>
            <a:pPr marL="137160" indent="0">
              <a:buNone/>
            </a:pPr>
            <a:r>
              <a:rPr lang="pl-PL" sz="1700" b="1" dirty="0" smtClean="0"/>
              <a:t>	Here			- 	</a:t>
            </a:r>
            <a:r>
              <a:rPr lang="pl-PL" sz="1700" b="1" dirty="0" err="1" smtClean="0"/>
              <a:t>there</a:t>
            </a:r>
            <a:endParaRPr lang="pl-PL" sz="1700" b="1" dirty="0" smtClean="0"/>
          </a:p>
          <a:p>
            <a:pPr marL="137160" indent="0">
              <a:buNone/>
            </a:pPr>
            <a:endParaRPr lang="pl-PL" sz="1400" b="1" dirty="0" smtClean="0"/>
          </a:p>
          <a:p>
            <a:pPr marL="137160" indent="0" algn="ctr">
              <a:buNone/>
            </a:pPr>
            <a:r>
              <a:rPr lang="pl-PL" sz="2400" u="sng" dirty="0" smtClean="0"/>
              <a:t>Przykładowe zdania: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2400" u="sng" dirty="0" smtClean="0"/>
          </a:p>
          <a:p>
            <a:pPr marL="137160" indent="0">
              <a:buNone/>
            </a:pPr>
            <a:r>
              <a:rPr lang="pl-PL" sz="2000" i="1" dirty="0" smtClean="0"/>
              <a:t>„I </a:t>
            </a:r>
            <a:r>
              <a:rPr lang="pl-PL" sz="2000" i="1" dirty="0" err="1" smtClean="0"/>
              <a:t>will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help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you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tomorrow</a:t>
            </a:r>
            <a:r>
              <a:rPr lang="pl-PL" sz="2000" i="1" dirty="0" smtClean="0"/>
              <a:t>” – </a:t>
            </a:r>
            <a:r>
              <a:rPr lang="pl-PL" sz="2000" i="1" dirty="0" err="1" smtClean="0"/>
              <a:t>She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said</a:t>
            </a:r>
            <a:r>
              <a:rPr lang="pl-PL" sz="2000" i="1" dirty="0" smtClean="0"/>
              <a:t> (</a:t>
            </a:r>
            <a:r>
              <a:rPr lang="pl-PL" sz="2000" i="1" dirty="0" err="1" smtClean="0"/>
              <a:t>that</a:t>
            </a:r>
            <a:r>
              <a:rPr lang="pl-PL" sz="2000" i="1" dirty="0" smtClean="0"/>
              <a:t>) </a:t>
            </a:r>
            <a:r>
              <a:rPr lang="pl-PL" sz="2000" i="1" dirty="0" err="1" smtClean="0"/>
              <a:t>she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would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help</a:t>
            </a:r>
            <a:r>
              <a:rPr lang="pl-PL" sz="2000" i="1" dirty="0" smtClean="0"/>
              <a:t> me the </a:t>
            </a:r>
            <a:r>
              <a:rPr lang="pl-PL" sz="2000" i="1" dirty="0" err="1" smtClean="0"/>
              <a:t>next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day</a:t>
            </a:r>
            <a:r>
              <a:rPr lang="pl-PL" sz="2000" i="1" dirty="0" smtClean="0"/>
              <a:t>.</a:t>
            </a:r>
          </a:p>
          <a:p>
            <a:pPr marL="137160" indent="0">
              <a:buNone/>
            </a:pPr>
            <a:r>
              <a:rPr lang="pl-PL" sz="2000" i="1" dirty="0" smtClean="0"/>
              <a:t>„</a:t>
            </a:r>
            <a:r>
              <a:rPr lang="pl-PL" sz="2000" i="1" dirty="0" err="1" smtClean="0"/>
              <a:t>Don’t</a:t>
            </a:r>
            <a:r>
              <a:rPr lang="pl-PL" sz="2000" i="1" dirty="0" smtClean="0"/>
              <a:t> be </a:t>
            </a:r>
            <a:r>
              <a:rPr lang="pl-PL" sz="2000" i="1" dirty="0" err="1" smtClean="0"/>
              <a:t>late</a:t>
            </a:r>
            <a:r>
              <a:rPr lang="pl-PL" sz="2000" i="1" dirty="0" smtClean="0"/>
              <a:t> for the party” – He </a:t>
            </a:r>
            <a:r>
              <a:rPr lang="pl-PL" sz="2000" i="1" dirty="0" err="1" smtClean="0"/>
              <a:t>told</a:t>
            </a:r>
            <a:r>
              <a:rPr lang="pl-PL" sz="2000" i="1" dirty="0" smtClean="0"/>
              <a:t> me not to be </a:t>
            </a:r>
            <a:r>
              <a:rPr lang="pl-PL" sz="2000" i="1" dirty="0" err="1" smtClean="0"/>
              <a:t>late</a:t>
            </a:r>
            <a:r>
              <a:rPr lang="pl-PL" sz="2000" i="1" dirty="0" smtClean="0"/>
              <a:t> for the party.</a:t>
            </a:r>
          </a:p>
          <a:p>
            <a:pPr marL="137160" indent="0">
              <a:buNone/>
            </a:pPr>
            <a:r>
              <a:rPr lang="pl-PL" sz="2000" i="1" dirty="0" smtClean="0"/>
              <a:t>„We </a:t>
            </a:r>
            <a:r>
              <a:rPr lang="pl-PL" sz="2000" i="1" dirty="0" err="1" smtClean="0"/>
              <a:t>didn’t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paint</a:t>
            </a:r>
            <a:r>
              <a:rPr lang="pl-PL" sz="2000" i="1" dirty="0" smtClean="0"/>
              <a:t> the </a:t>
            </a:r>
            <a:r>
              <a:rPr lang="pl-PL" sz="2000" i="1" dirty="0" err="1" smtClean="0"/>
              <a:t>graffitti</a:t>
            </a:r>
            <a:r>
              <a:rPr lang="pl-PL" sz="2000" i="1" dirty="0" smtClean="0"/>
              <a:t> on </a:t>
            </a:r>
            <a:r>
              <a:rPr lang="pl-PL" sz="2000" i="1" dirty="0" err="1" smtClean="0"/>
              <a:t>this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wall</a:t>
            </a:r>
            <a:r>
              <a:rPr lang="pl-PL" sz="2000" i="1" dirty="0" smtClean="0"/>
              <a:t>” – </a:t>
            </a:r>
            <a:r>
              <a:rPr lang="pl-PL" sz="2000" i="1" dirty="0" err="1" smtClean="0"/>
              <a:t>They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denied</a:t>
            </a:r>
            <a:r>
              <a:rPr lang="pl-PL" sz="2000" i="1" dirty="0" smtClean="0"/>
              <a:t> painting the </a:t>
            </a:r>
            <a:r>
              <a:rPr lang="pl-PL" sz="2000" i="1" dirty="0" err="1" smtClean="0"/>
              <a:t>graffitti</a:t>
            </a:r>
            <a:r>
              <a:rPr lang="pl-PL" sz="2000" i="1" dirty="0" smtClean="0"/>
              <a:t> on </a:t>
            </a:r>
            <a:r>
              <a:rPr lang="pl-PL" sz="2000" i="1" dirty="0" err="1" smtClean="0"/>
              <a:t>that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wall</a:t>
            </a:r>
            <a:r>
              <a:rPr lang="pl-PL" sz="2000" i="1" dirty="0" smtClean="0"/>
              <a:t>”.</a:t>
            </a:r>
          </a:p>
          <a:p>
            <a:pPr marL="137160" indent="0">
              <a:buNone/>
            </a:pPr>
            <a:endParaRPr lang="pl-PL" sz="1800" dirty="0" smtClean="0"/>
          </a:p>
          <a:p>
            <a:pPr marL="137160" lvl="0" indent="0" algn="ctr">
              <a:buNone/>
            </a:pPr>
            <a:r>
              <a:rPr lang="pl-PL" sz="1800" b="1" u="sng" dirty="0" smtClean="0">
                <a:solidFill>
                  <a:srgbClr val="FFFF00"/>
                </a:solidFill>
              </a:rPr>
              <a:t>REPETYTORIUM p.284-285</a:t>
            </a:r>
            <a:endParaRPr lang="pl-PL" sz="1800" b="1" u="sng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02284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9492" y="-22860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Zdania warunkowe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009" y="757872"/>
            <a:ext cx="8784976" cy="565880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b="1" u="sng" dirty="0"/>
              <a:t>O tryb warunkowy </a:t>
            </a:r>
            <a:r>
              <a:rPr lang="pl-PL" sz="2200" dirty="0"/>
              <a:t>– opisuje stałe, regularne czynności i ich konsekwencje.</a:t>
            </a:r>
          </a:p>
          <a:p>
            <a:pPr marL="137160" indent="0" algn="ctr">
              <a:buNone/>
            </a:pPr>
            <a:r>
              <a:rPr lang="pl-PL" sz="1500" b="1" dirty="0"/>
              <a:t>IF + PRESENT SIMPLE, PRESENT SIMPLE</a:t>
            </a:r>
          </a:p>
          <a:p>
            <a:pPr marL="137160" indent="0" algn="ctr">
              <a:buNone/>
            </a:pPr>
            <a:r>
              <a:rPr lang="pl-PL" sz="1900" i="1" dirty="0" err="1"/>
              <a:t>If</a:t>
            </a:r>
            <a:r>
              <a:rPr lang="pl-PL" sz="1900" i="1" dirty="0"/>
              <a:t> </a:t>
            </a:r>
            <a:r>
              <a:rPr lang="pl-PL" sz="1900" i="1" dirty="0" err="1"/>
              <a:t>you</a:t>
            </a:r>
            <a:r>
              <a:rPr lang="pl-PL" sz="1900" i="1" dirty="0"/>
              <a:t> </a:t>
            </a:r>
            <a:r>
              <a:rPr lang="pl-PL" sz="1900" i="1" dirty="0" err="1"/>
              <a:t>don’t</a:t>
            </a:r>
            <a:r>
              <a:rPr lang="pl-PL" sz="1900" i="1" dirty="0"/>
              <a:t> </a:t>
            </a:r>
            <a:r>
              <a:rPr lang="pl-PL" sz="1900" i="1" dirty="0" err="1"/>
              <a:t>water</a:t>
            </a:r>
            <a:r>
              <a:rPr lang="pl-PL" sz="1900" i="1" dirty="0"/>
              <a:t> the </a:t>
            </a:r>
            <a:r>
              <a:rPr lang="pl-PL" sz="1900" i="1" dirty="0" err="1"/>
              <a:t>plants</a:t>
            </a:r>
            <a:r>
              <a:rPr lang="pl-PL" sz="1900" i="1" dirty="0"/>
              <a:t>, </a:t>
            </a:r>
            <a:r>
              <a:rPr lang="pl-PL" sz="1900" i="1" dirty="0" err="1"/>
              <a:t>they</a:t>
            </a:r>
            <a:r>
              <a:rPr lang="pl-PL" sz="1900" i="1" dirty="0"/>
              <a:t> </a:t>
            </a:r>
            <a:r>
              <a:rPr lang="pl-PL" sz="1900" i="1" dirty="0" err="1"/>
              <a:t>die</a:t>
            </a:r>
            <a:r>
              <a:rPr lang="pl-PL" sz="19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u="sng" dirty="0"/>
              <a:t>I tryb warunkowy </a:t>
            </a:r>
            <a:r>
              <a:rPr lang="pl-PL" dirty="0"/>
              <a:t>– </a:t>
            </a:r>
            <a:r>
              <a:rPr lang="pl-PL" sz="2200" dirty="0"/>
              <a:t>mówi o sytuacji, która prawdopodobnie się wydarzy jeśli zaistnieje inna czynność.</a:t>
            </a:r>
          </a:p>
          <a:p>
            <a:pPr marL="137160" indent="0" algn="ctr">
              <a:buNone/>
            </a:pPr>
            <a:r>
              <a:rPr lang="pl-PL" sz="1500" b="1" dirty="0"/>
              <a:t>IF + PRESENT SIMPLE, FUTURE SIMPLE (WILL)</a:t>
            </a:r>
          </a:p>
          <a:p>
            <a:pPr marL="137160" indent="0" algn="ctr">
              <a:buNone/>
            </a:pPr>
            <a:r>
              <a:rPr lang="pl-PL" sz="1900" i="1" dirty="0" err="1"/>
              <a:t>If</a:t>
            </a:r>
            <a:r>
              <a:rPr lang="pl-PL" sz="1900" i="1" dirty="0"/>
              <a:t> </a:t>
            </a:r>
            <a:r>
              <a:rPr lang="pl-PL" sz="1900" i="1" dirty="0" err="1"/>
              <a:t>you</a:t>
            </a:r>
            <a:r>
              <a:rPr lang="pl-PL" sz="1900" i="1" dirty="0"/>
              <a:t> do the shopping, </a:t>
            </a:r>
            <a:r>
              <a:rPr lang="pl-PL" sz="1900" i="1" dirty="0" err="1"/>
              <a:t>I’ll</a:t>
            </a:r>
            <a:r>
              <a:rPr lang="pl-PL" sz="1900" i="1" dirty="0"/>
              <a:t> </a:t>
            </a:r>
            <a:r>
              <a:rPr lang="pl-PL" sz="1900" i="1" dirty="0" err="1"/>
              <a:t>make</a:t>
            </a:r>
            <a:r>
              <a:rPr lang="pl-PL" sz="1900" i="1" dirty="0"/>
              <a:t> the dinner.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u="sng" dirty="0"/>
              <a:t>II tryb warunkowy </a:t>
            </a:r>
            <a:r>
              <a:rPr lang="pl-PL" sz="2000" dirty="0"/>
              <a:t>– tzw. Gdybanie, opisuje hipotetyczne sytuacje, mało prawdopodobne do wydarzenia, służy do wyrażenia rady, opinii.</a:t>
            </a:r>
          </a:p>
          <a:p>
            <a:pPr marL="137160" indent="0" algn="ctr">
              <a:buNone/>
            </a:pPr>
            <a:r>
              <a:rPr lang="pl-PL" sz="1500" b="1" dirty="0"/>
              <a:t>IF + PAST SIMPLE, WOULD</a:t>
            </a:r>
          </a:p>
          <a:p>
            <a:pPr marL="137160" indent="0" algn="ctr">
              <a:buNone/>
            </a:pPr>
            <a:r>
              <a:rPr lang="pl-PL" sz="1900" i="1" dirty="0" err="1"/>
              <a:t>If</a:t>
            </a:r>
            <a:r>
              <a:rPr lang="pl-PL" sz="1900" i="1" dirty="0"/>
              <a:t> I </a:t>
            </a:r>
            <a:r>
              <a:rPr lang="pl-PL" sz="1900" i="1" dirty="0" err="1"/>
              <a:t>were</a:t>
            </a:r>
            <a:r>
              <a:rPr lang="pl-PL" sz="1900" i="1" dirty="0"/>
              <a:t> </a:t>
            </a:r>
            <a:r>
              <a:rPr lang="pl-PL" sz="1900" i="1" dirty="0" err="1"/>
              <a:t>you</a:t>
            </a:r>
            <a:r>
              <a:rPr lang="pl-PL" sz="1900" i="1" dirty="0"/>
              <a:t>, I </a:t>
            </a:r>
            <a:r>
              <a:rPr lang="pl-PL" sz="1900" i="1" dirty="0" err="1"/>
              <a:t>woud</a:t>
            </a:r>
            <a:r>
              <a:rPr lang="pl-PL" sz="1900" i="1" dirty="0"/>
              <a:t> </a:t>
            </a:r>
            <a:r>
              <a:rPr lang="pl-PL" sz="1900" i="1" dirty="0" err="1"/>
              <a:t>tell</a:t>
            </a:r>
            <a:r>
              <a:rPr lang="pl-PL" sz="1900" i="1" dirty="0"/>
              <a:t> </a:t>
            </a:r>
            <a:r>
              <a:rPr lang="pl-PL" sz="1900" i="1" dirty="0" err="1"/>
              <a:t>her</a:t>
            </a:r>
            <a:r>
              <a:rPr lang="pl-PL" sz="1900" i="1" dirty="0"/>
              <a:t> the </a:t>
            </a:r>
            <a:r>
              <a:rPr lang="pl-PL" sz="1900" i="1" dirty="0" err="1"/>
              <a:t>truth</a:t>
            </a:r>
            <a:r>
              <a:rPr lang="pl-PL" sz="19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u="sng" dirty="0"/>
              <a:t>III tryb warunkowy </a:t>
            </a:r>
            <a:r>
              <a:rPr lang="pl-PL" dirty="0"/>
              <a:t>– </a:t>
            </a:r>
            <a:r>
              <a:rPr lang="pl-PL" sz="2000" dirty="0"/>
              <a:t>określa zależność zdarzeń w przeszłości.</a:t>
            </a:r>
          </a:p>
          <a:p>
            <a:pPr marL="137160" indent="0" algn="ctr">
              <a:buNone/>
            </a:pPr>
            <a:r>
              <a:rPr lang="pl-PL" sz="1600" b="1" dirty="0"/>
              <a:t>IF + PAST PERFECT, WOULD HAVE + 3f./</a:t>
            </a:r>
            <a:r>
              <a:rPr lang="pl-PL" sz="1600" b="1" dirty="0" err="1"/>
              <a:t>ed</a:t>
            </a:r>
            <a:endParaRPr lang="pl-PL" sz="1600" b="1" dirty="0"/>
          </a:p>
          <a:p>
            <a:pPr marL="137160" indent="0" algn="ctr">
              <a:buNone/>
            </a:pPr>
            <a:r>
              <a:rPr lang="pl-PL" sz="1800" i="1" dirty="0" err="1"/>
              <a:t>If</a:t>
            </a:r>
            <a:r>
              <a:rPr lang="pl-PL" sz="1800" i="1" dirty="0"/>
              <a:t> I </a:t>
            </a:r>
            <a:r>
              <a:rPr lang="pl-PL" sz="1800" i="1" dirty="0" err="1"/>
              <a:t>had</a:t>
            </a:r>
            <a:r>
              <a:rPr lang="pl-PL" sz="1800" i="1" dirty="0"/>
              <a:t> </a:t>
            </a:r>
            <a:r>
              <a:rPr lang="pl-PL" sz="1800" i="1" dirty="0" err="1"/>
              <a:t>learned</a:t>
            </a:r>
            <a:r>
              <a:rPr lang="pl-PL" sz="1800" i="1" dirty="0"/>
              <a:t> </a:t>
            </a:r>
            <a:r>
              <a:rPr lang="pl-PL" sz="1800" i="1" dirty="0" err="1"/>
              <a:t>more</a:t>
            </a:r>
            <a:r>
              <a:rPr lang="pl-PL" sz="1800" i="1" dirty="0"/>
              <a:t>, I </a:t>
            </a:r>
            <a:r>
              <a:rPr lang="pl-PL" sz="1800" i="1" dirty="0" err="1"/>
              <a:t>would</a:t>
            </a:r>
            <a:r>
              <a:rPr lang="pl-PL" sz="1800" i="1" dirty="0"/>
              <a:t> </a:t>
            </a:r>
            <a:r>
              <a:rPr lang="pl-PL" sz="1800" i="1" dirty="0" err="1"/>
              <a:t>have</a:t>
            </a:r>
            <a:r>
              <a:rPr lang="pl-PL" sz="1800" i="1" dirty="0"/>
              <a:t> </a:t>
            </a:r>
            <a:r>
              <a:rPr lang="pl-PL" sz="1800" i="1" dirty="0" err="1"/>
              <a:t>passed</a:t>
            </a:r>
            <a:r>
              <a:rPr lang="pl-PL" sz="1800" i="1" dirty="0"/>
              <a:t> the </a:t>
            </a:r>
            <a:r>
              <a:rPr lang="pl-PL" sz="1800" i="1" dirty="0" err="1"/>
              <a:t>exam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2000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4308ECE7-7742-4A5E-BB12-195D6E58C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6302504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484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Zdania wyrażające życzenie, preferencje lub przypuszczenie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7091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wish, np. </a:t>
            </a:r>
            <a:r>
              <a:rPr lang="en-US" i="1" dirty="0"/>
              <a:t>I wish you were here. I wish</a:t>
            </a:r>
            <a:r>
              <a:rPr lang="pl-PL" i="1" dirty="0"/>
              <a:t> </a:t>
            </a:r>
            <a:r>
              <a:rPr lang="en-US" i="1" dirty="0"/>
              <a:t>they would cancel the meeting. I wish</a:t>
            </a:r>
            <a:r>
              <a:rPr lang="pl-PL" i="1" dirty="0"/>
              <a:t> </a:t>
            </a:r>
            <a:r>
              <a:rPr lang="en-US" i="1" dirty="0"/>
              <a:t>we had left earlier.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it’s time, np. </a:t>
            </a:r>
            <a:r>
              <a:rPr lang="en-US" i="1" dirty="0"/>
              <a:t>It’s (high) time he found</a:t>
            </a:r>
            <a:r>
              <a:rPr lang="pl-PL" i="1" dirty="0"/>
              <a:t> </a:t>
            </a:r>
            <a:r>
              <a:rPr lang="en-US" i="1" dirty="0"/>
              <a:t>a job.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had better, np. </a:t>
            </a:r>
            <a:r>
              <a:rPr lang="en-US" i="1" dirty="0"/>
              <a:t>You’d better (not) come</a:t>
            </a:r>
            <a:r>
              <a:rPr lang="pl-PL" i="1" dirty="0"/>
              <a:t> </a:t>
            </a:r>
            <a:r>
              <a:rPr lang="en-US" i="1" dirty="0"/>
              <a:t>tomorrow.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would rather, np. </a:t>
            </a:r>
            <a:r>
              <a:rPr lang="en-US" i="1" dirty="0"/>
              <a:t>I would rather (not) go</a:t>
            </a:r>
            <a:r>
              <a:rPr lang="pl-PL" i="1" dirty="0"/>
              <a:t> </a:t>
            </a:r>
            <a:r>
              <a:rPr lang="en-US" i="1" dirty="0"/>
              <a:t>there. They would rather you didn’t</a:t>
            </a:r>
            <a:r>
              <a:rPr lang="pl-PL" i="1" dirty="0"/>
              <a:t> </a:t>
            </a:r>
            <a:r>
              <a:rPr lang="en-US" i="1" dirty="0"/>
              <a:t>smoke here.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only, np. </a:t>
            </a:r>
            <a:r>
              <a:rPr lang="en-US" i="1" dirty="0"/>
              <a:t>If only we could drive faster!</a:t>
            </a:r>
            <a:r>
              <a:rPr lang="pl-PL" i="1" dirty="0"/>
              <a:t> </a:t>
            </a:r>
            <a:r>
              <a:rPr lang="en-US" i="1" dirty="0"/>
              <a:t>If only I had listened to you.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 if / as though, np. </a:t>
            </a:r>
            <a:r>
              <a:rPr lang="en-US" i="1" dirty="0"/>
              <a:t>She felt as if / as</a:t>
            </a:r>
            <a:r>
              <a:rPr lang="pl-PL" i="1" dirty="0"/>
              <a:t> </a:t>
            </a:r>
            <a:r>
              <a:rPr lang="en-US" i="1" dirty="0"/>
              <a:t>though all of her worries had gone.</a:t>
            </a:r>
            <a:endParaRPr lang="pl-PL" i="1" dirty="0"/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pl-PL" sz="1800" b="1" u="sng" dirty="0">
                <a:solidFill>
                  <a:srgbClr val="FFFF00"/>
                </a:solidFill>
              </a:rPr>
              <a:t>REPETYTORIUM p.288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2641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6565" y="105354"/>
            <a:ext cx="8229600" cy="1019390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Konstrukcje bezokolicznikowe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4896544"/>
          </a:xfrm>
        </p:spPr>
        <p:txBody>
          <a:bodyPr/>
          <a:lstStyle/>
          <a:p>
            <a:pPr marL="137160" indent="0">
              <a:buNone/>
            </a:pPr>
            <a:r>
              <a:rPr lang="pl-PL" sz="2400" b="1" u="sng" dirty="0"/>
              <a:t>Bezokolicznika z ‚to’ </a:t>
            </a:r>
            <a:r>
              <a:rPr lang="pl-PL" sz="1800" dirty="0"/>
              <a:t>używamy po czasownikach  i wyrażeniach oznaczających plany, decyzje, wolę, zamiary, np.: </a:t>
            </a:r>
            <a:r>
              <a:rPr lang="pl-PL" sz="1800" i="1" dirty="0" err="1"/>
              <a:t>Would</a:t>
            </a:r>
            <a:r>
              <a:rPr lang="pl-PL" sz="1800" i="1" dirty="0"/>
              <a:t> </a:t>
            </a:r>
            <a:r>
              <a:rPr lang="pl-PL" sz="1800" i="1" dirty="0" err="1"/>
              <a:t>like</a:t>
            </a:r>
            <a:r>
              <a:rPr lang="pl-PL" sz="1800" i="1" dirty="0"/>
              <a:t>, want, plan, </a:t>
            </a:r>
            <a:r>
              <a:rPr lang="pl-PL" sz="1800" i="1" dirty="0" err="1"/>
              <a:t>decide</a:t>
            </a:r>
            <a:r>
              <a:rPr lang="pl-PL" sz="1800" i="1" dirty="0"/>
              <a:t>, </a:t>
            </a:r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i="1" dirty="0" err="1"/>
              <a:t>I’ve</a:t>
            </a:r>
            <a:r>
              <a:rPr lang="pl-PL" sz="1800" i="1" dirty="0"/>
              <a:t> </a:t>
            </a:r>
            <a:r>
              <a:rPr lang="pl-PL" sz="1800" i="1" dirty="0" err="1"/>
              <a:t>decided</a:t>
            </a:r>
            <a:r>
              <a:rPr lang="pl-PL" sz="1800" i="1" dirty="0"/>
              <a:t> to go for a </a:t>
            </a:r>
            <a:r>
              <a:rPr lang="pl-PL" sz="1800" i="1" dirty="0" err="1"/>
              <a:t>trip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czasownikach: </a:t>
            </a:r>
            <a:r>
              <a:rPr lang="pl-PL" sz="1800" dirty="0" err="1"/>
              <a:t>agree</a:t>
            </a:r>
            <a:r>
              <a:rPr lang="pl-PL" sz="1800" dirty="0"/>
              <a:t>, </a:t>
            </a:r>
            <a:r>
              <a:rPr lang="pl-PL" sz="1800" dirty="0" err="1"/>
              <a:t>refuse</a:t>
            </a:r>
            <a:r>
              <a:rPr lang="pl-PL" sz="1800" dirty="0"/>
              <a:t>, </a:t>
            </a:r>
            <a:r>
              <a:rPr lang="pl-PL" sz="1800" dirty="0" err="1"/>
              <a:t>hope</a:t>
            </a:r>
            <a:r>
              <a:rPr lang="pl-PL" sz="1800" dirty="0"/>
              <a:t>, </a:t>
            </a:r>
            <a:r>
              <a:rPr lang="pl-PL" sz="1800" dirty="0" err="1"/>
              <a:t>afford</a:t>
            </a:r>
            <a:r>
              <a:rPr lang="pl-PL" sz="1800" dirty="0"/>
              <a:t>, </a:t>
            </a:r>
            <a:r>
              <a:rPr lang="pl-PL" sz="1800" dirty="0" err="1"/>
              <a:t>manage</a:t>
            </a:r>
            <a:r>
              <a:rPr lang="pl-PL" sz="1800" dirty="0"/>
              <a:t>, </a:t>
            </a:r>
            <a:r>
              <a:rPr lang="pl-PL" sz="1800" dirty="0" err="1"/>
              <a:t>choose</a:t>
            </a:r>
            <a:r>
              <a:rPr lang="pl-PL" sz="1800" dirty="0"/>
              <a:t>, </a:t>
            </a:r>
            <a:r>
              <a:rPr lang="pl-PL" sz="1800" dirty="0" err="1"/>
              <a:t>seem</a:t>
            </a:r>
            <a:r>
              <a:rPr lang="pl-PL" sz="1800" dirty="0"/>
              <a:t>, </a:t>
            </a:r>
            <a:r>
              <a:rPr lang="pl-PL" sz="1800" dirty="0" err="1"/>
              <a:t>offer</a:t>
            </a:r>
            <a:r>
              <a:rPr lang="pl-PL" sz="1800" dirty="0"/>
              <a:t>, </a:t>
            </a:r>
            <a:r>
              <a:rPr lang="pl-PL" sz="1800" dirty="0" err="1"/>
              <a:t>promise</a:t>
            </a:r>
            <a:r>
              <a:rPr lang="pl-PL" sz="1800" dirty="0"/>
              <a:t>, </a:t>
            </a:r>
            <a:r>
              <a:rPr lang="pl-PL" sz="1800" dirty="0" err="1"/>
              <a:t>deserve</a:t>
            </a: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i="1" dirty="0"/>
              <a:t>He </a:t>
            </a:r>
            <a:r>
              <a:rPr lang="pl-PL" sz="1800" i="1" dirty="0" err="1"/>
              <a:t>agreed</a:t>
            </a:r>
            <a:r>
              <a:rPr lang="pl-PL" sz="1800" i="1" dirty="0"/>
              <a:t> to </a:t>
            </a:r>
            <a:r>
              <a:rPr lang="pl-PL" sz="1800" i="1" dirty="0" err="1"/>
              <a:t>help</a:t>
            </a:r>
            <a:r>
              <a:rPr lang="pl-PL" sz="1800" i="1" dirty="0"/>
              <a:t> 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Z zaimkiem osobowym: </a:t>
            </a:r>
            <a:r>
              <a:rPr lang="pl-PL" sz="1800" dirty="0" err="1"/>
              <a:t>tell</a:t>
            </a:r>
            <a:r>
              <a:rPr lang="pl-PL" sz="1800" dirty="0"/>
              <a:t>, </a:t>
            </a:r>
            <a:r>
              <a:rPr lang="pl-PL" sz="1800" dirty="0" err="1"/>
              <a:t>allow</a:t>
            </a:r>
            <a:r>
              <a:rPr lang="pl-PL" sz="1800" dirty="0"/>
              <a:t>, want, </a:t>
            </a:r>
            <a:r>
              <a:rPr lang="pl-PL" sz="1800" dirty="0" err="1"/>
              <a:t>would</a:t>
            </a:r>
            <a:r>
              <a:rPr lang="pl-PL" sz="1800" dirty="0"/>
              <a:t> </a:t>
            </a:r>
            <a:r>
              <a:rPr lang="pl-PL" sz="1800" dirty="0" err="1"/>
              <a:t>like</a:t>
            </a:r>
            <a:r>
              <a:rPr lang="pl-PL" sz="1800" dirty="0"/>
              <a:t>, </a:t>
            </a:r>
            <a:r>
              <a:rPr lang="pl-PL" sz="1800" dirty="0" err="1"/>
              <a:t>ask</a:t>
            </a:r>
            <a:r>
              <a:rPr lang="pl-PL" sz="1800" dirty="0"/>
              <a:t>, </a:t>
            </a:r>
            <a:r>
              <a:rPr lang="pl-PL" sz="1800" dirty="0" err="1"/>
              <a:t>expect</a:t>
            </a:r>
            <a:r>
              <a:rPr lang="pl-PL" sz="1800" dirty="0"/>
              <a:t>, </a:t>
            </a:r>
            <a:r>
              <a:rPr lang="pl-PL" sz="1800" dirty="0" err="1"/>
              <a:t>advise</a:t>
            </a:r>
            <a:r>
              <a:rPr lang="pl-PL" sz="1800" dirty="0"/>
              <a:t>, </a:t>
            </a:r>
            <a:r>
              <a:rPr lang="pl-PL" sz="1800" dirty="0" err="1"/>
              <a:t>warn</a:t>
            </a:r>
            <a:r>
              <a:rPr lang="pl-PL" sz="1800" dirty="0"/>
              <a:t>, </a:t>
            </a:r>
          </a:p>
          <a:p>
            <a:pPr marL="137160" indent="0">
              <a:buNone/>
            </a:pPr>
            <a:r>
              <a:rPr lang="pl-PL" sz="1800" dirty="0"/>
              <a:t>	</a:t>
            </a:r>
            <a:r>
              <a:rPr lang="pl-PL" sz="1800" i="1" dirty="0" err="1"/>
              <a:t>She</a:t>
            </a:r>
            <a:r>
              <a:rPr lang="pl-PL" sz="1800" i="1" dirty="0"/>
              <a:t> </a:t>
            </a:r>
            <a:r>
              <a:rPr lang="pl-PL" sz="1800" i="1" dirty="0" err="1"/>
              <a:t>wanted</a:t>
            </a:r>
            <a:r>
              <a:rPr lang="pl-PL" sz="1800" i="1" dirty="0"/>
              <a:t> </a:t>
            </a:r>
            <a:r>
              <a:rPr lang="pl-PL" sz="1800" i="1" dirty="0" err="1"/>
              <a:t>us</a:t>
            </a:r>
            <a:r>
              <a:rPr lang="pl-PL" sz="1800" i="1" dirty="0"/>
              <a:t> to </a:t>
            </a:r>
            <a:r>
              <a:rPr lang="pl-PL" sz="1800" i="1" dirty="0" err="1"/>
              <a:t>come</a:t>
            </a:r>
            <a:r>
              <a:rPr lang="pl-PL" sz="1800" i="1" dirty="0"/>
              <a:t> to the party. / He </a:t>
            </a:r>
            <a:r>
              <a:rPr lang="pl-PL" sz="1800" i="1" dirty="0" err="1"/>
              <a:t>asked</a:t>
            </a:r>
            <a:r>
              <a:rPr lang="pl-PL" sz="1800" i="1" dirty="0"/>
              <a:t> me to </a:t>
            </a:r>
            <a:r>
              <a:rPr lang="pl-PL" sz="1800" i="1" dirty="0" err="1"/>
              <a:t>marry</a:t>
            </a:r>
            <a:r>
              <a:rPr lang="pl-PL" sz="1800" i="1" dirty="0"/>
              <a:t> </a:t>
            </a:r>
            <a:r>
              <a:rPr lang="pl-PL" sz="1800" i="1" dirty="0" err="1"/>
              <a:t>him</a:t>
            </a:r>
            <a:r>
              <a:rPr lang="pl-PL" sz="1800" i="1" dirty="0"/>
              <a:t>.</a:t>
            </a:r>
          </a:p>
          <a:p>
            <a:pPr marL="137160" indent="0">
              <a:buNone/>
            </a:pPr>
            <a:r>
              <a:rPr lang="pl-PL" sz="2400" b="1" u="sng" dirty="0"/>
              <a:t>Bezokolicznika bez ‚to’ </a:t>
            </a:r>
            <a:r>
              <a:rPr lang="pl-PL" sz="1600" dirty="0"/>
              <a:t>używamy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Po czasownikach modalnych oprócz </a:t>
            </a:r>
            <a:r>
              <a:rPr lang="pl-PL" sz="1600" dirty="0" err="1"/>
              <a:t>ought</a:t>
            </a:r>
            <a:r>
              <a:rPr lang="pl-PL" sz="1600" dirty="0"/>
              <a:t>: </a:t>
            </a:r>
            <a:r>
              <a:rPr lang="pl-PL" sz="1600" dirty="0" err="1"/>
              <a:t>She</a:t>
            </a:r>
            <a:r>
              <a:rPr lang="pl-PL" sz="1600" dirty="0"/>
              <a:t> </a:t>
            </a:r>
            <a:r>
              <a:rPr lang="pl-PL" sz="1600" dirty="0" err="1"/>
              <a:t>should</a:t>
            </a:r>
            <a:r>
              <a:rPr lang="pl-PL" sz="1600" dirty="0"/>
              <a:t> be </a:t>
            </a:r>
            <a:r>
              <a:rPr lang="pl-PL" sz="1600" dirty="0" err="1"/>
              <a:t>more</a:t>
            </a:r>
            <a:r>
              <a:rPr lang="pl-PL" sz="1600" dirty="0"/>
              <a:t> </a:t>
            </a:r>
            <a:r>
              <a:rPr lang="pl-PL" sz="1600" dirty="0" err="1"/>
              <a:t>careful</a:t>
            </a:r>
            <a:r>
              <a:rPr lang="pl-PL" sz="1600" dirty="0"/>
              <a:t>. / He </a:t>
            </a:r>
            <a:r>
              <a:rPr lang="pl-PL" sz="1600" dirty="0" err="1"/>
              <a:t>can</a:t>
            </a:r>
            <a:r>
              <a:rPr lang="pl-PL" sz="1600" dirty="0"/>
              <a:t> go with </a:t>
            </a:r>
            <a:r>
              <a:rPr lang="pl-PL" sz="1600" dirty="0" err="1"/>
              <a:t>us</a:t>
            </a:r>
            <a:r>
              <a:rPr lang="pl-PL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Po wyrażeniach </a:t>
            </a:r>
            <a:r>
              <a:rPr lang="pl-PL" sz="1600" dirty="0" err="1"/>
              <a:t>had</a:t>
            </a:r>
            <a:r>
              <a:rPr lang="pl-PL" sz="1600" dirty="0"/>
              <a:t> </a:t>
            </a:r>
            <a:r>
              <a:rPr lang="pl-PL" sz="1600" dirty="0" err="1"/>
              <a:t>better</a:t>
            </a:r>
            <a:r>
              <a:rPr lang="pl-PL" sz="1600" dirty="0"/>
              <a:t>, </a:t>
            </a:r>
            <a:r>
              <a:rPr lang="pl-PL" sz="1600" dirty="0" err="1"/>
              <a:t>would</a:t>
            </a:r>
            <a:r>
              <a:rPr lang="pl-PL" sz="1600" dirty="0"/>
              <a:t> </a:t>
            </a:r>
            <a:r>
              <a:rPr lang="pl-PL" sz="1600" dirty="0" err="1"/>
              <a:t>rather</a:t>
            </a:r>
            <a:r>
              <a:rPr lang="pl-PL" sz="1600" dirty="0"/>
              <a:t>: </a:t>
            </a:r>
            <a:r>
              <a:rPr lang="pl-PL" sz="1600" i="1" dirty="0" err="1"/>
              <a:t>You’d</a:t>
            </a:r>
            <a:r>
              <a:rPr lang="pl-PL" sz="1600" i="1" dirty="0"/>
              <a:t> </a:t>
            </a:r>
            <a:r>
              <a:rPr lang="pl-PL" sz="1600" i="1" dirty="0" err="1"/>
              <a:t>better</a:t>
            </a:r>
            <a:r>
              <a:rPr lang="pl-PL" sz="1600" i="1" dirty="0"/>
              <a:t> go </a:t>
            </a:r>
            <a:r>
              <a:rPr lang="pl-PL" sz="1600" i="1" dirty="0" err="1"/>
              <a:t>now</a:t>
            </a:r>
            <a:r>
              <a:rPr lang="pl-PL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Z czasownikami </a:t>
            </a:r>
            <a:r>
              <a:rPr lang="pl-PL" sz="1600" dirty="0" err="1"/>
              <a:t>let</a:t>
            </a:r>
            <a:r>
              <a:rPr lang="pl-PL" sz="1600" dirty="0"/>
              <a:t> i </a:t>
            </a:r>
            <a:r>
              <a:rPr lang="pl-PL" sz="1600" dirty="0" err="1"/>
              <a:t>make</a:t>
            </a:r>
            <a:r>
              <a:rPr lang="pl-PL" sz="1600" dirty="0"/>
              <a:t>: </a:t>
            </a:r>
          </a:p>
          <a:p>
            <a:pPr marL="137160" indent="0" algn="ctr">
              <a:buNone/>
            </a:pPr>
            <a:r>
              <a:rPr lang="pl-PL" sz="1600" i="1" dirty="0"/>
              <a:t>My </a:t>
            </a:r>
            <a:r>
              <a:rPr lang="pl-PL" sz="1600" i="1" dirty="0" err="1"/>
              <a:t>parent</a:t>
            </a:r>
            <a:r>
              <a:rPr lang="pl-PL" sz="1600" i="1" dirty="0"/>
              <a:t> </a:t>
            </a:r>
            <a:r>
              <a:rPr lang="pl-PL" sz="1600" i="1" dirty="0" err="1"/>
              <a:t>made</a:t>
            </a:r>
            <a:r>
              <a:rPr lang="pl-PL" sz="1600" i="1" dirty="0"/>
              <a:t> me </a:t>
            </a:r>
            <a:r>
              <a:rPr lang="pl-PL" sz="1600" i="1" dirty="0" err="1"/>
              <a:t>wash</a:t>
            </a:r>
            <a:r>
              <a:rPr lang="pl-PL" sz="1600" i="1" dirty="0"/>
              <a:t> the car./The </a:t>
            </a:r>
            <a:r>
              <a:rPr lang="pl-PL" sz="1600" i="1" dirty="0" err="1"/>
              <a:t>teacher</a:t>
            </a:r>
            <a:r>
              <a:rPr lang="pl-PL" sz="1600" i="1" dirty="0"/>
              <a:t> </a:t>
            </a:r>
            <a:r>
              <a:rPr lang="pl-PL" sz="1600" i="1" dirty="0" err="1"/>
              <a:t>let</a:t>
            </a:r>
            <a:r>
              <a:rPr lang="pl-PL" sz="1600" i="1" dirty="0"/>
              <a:t> </a:t>
            </a:r>
            <a:r>
              <a:rPr lang="pl-PL" sz="1600" i="1" dirty="0" err="1"/>
              <a:t>us</a:t>
            </a:r>
            <a:r>
              <a:rPr lang="pl-PL" sz="1600" i="1" dirty="0"/>
              <a:t> do the </a:t>
            </a:r>
            <a:r>
              <a:rPr lang="pl-PL" sz="1600" i="1" dirty="0" err="1"/>
              <a:t>project</a:t>
            </a:r>
            <a:r>
              <a:rPr lang="pl-PL" sz="1600" i="1" dirty="0"/>
              <a:t> by </a:t>
            </a:r>
            <a:r>
              <a:rPr lang="pl-PL" sz="1600" i="1" dirty="0" err="1"/>
              <a:t>ourselves</a:t>
            </a:r>
            <a:r>
              <a:rPr lang="pl-PL" sz="1600" i="1" dirty="0"/>
              <a:t>.</a:t>
            </a:r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60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86595AA9-7442-4B0A-B8A4-76F1DC9AB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6301503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55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579" y="76200"/>
            <a:ext cx="8229600" cy="976536"/>
          </a:xfrm>
        </p:spPr>
        <p:txBody>
          <a:bodyPr/>
          <a:lstStyle/>
          <a:p>
            <a:r>
              <a:rPr lang="pl-PL" dirty="0">
                <a:latin typeface="+mn-lt"/>
              </a:rPr>
              <a:t>Konstrukcje gerundialne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112568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pl-PL" sz="2400" b="1" u="sng" dirty="0"/>
              <a:t>Formy – </a:t>
            </a:r>
            <a:r>
              <a:rPr lang="pl-PL" sz="2400" b="1" u="sng" dirty="0" err="1"/>
              <a:t>ing</a:t>
            </a:r>
            <a:r>
              <a:rPr lang="pl-PL" sz="2400" b="1" u="sng" dirty="0"/>
              <a:t> używamy: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czasownikach wyrażających emocje: </a:t>
            </a:r>
            <a:r>
              <a:rPr lang="pl-PL" sz="1800" dirty="0" err="1"/>
              <a:t>like</a:t>
            </a:r>
            <a:r>
              <a:rPr lang="pl-PL" sz="1800" dirty="0"/>
              <a:t>, love, </a:t>
            </a:r>
            <a:r>
              <a:rPr lang="pl-PL" sz="1800" dirty="0" err="1"/>
              <a:t>hate</a:t>
            </a:r>
            <a:r>
              <a:rPr lang="pl-PL" sz="1800" dirty="0"/>
              <a:t>, </a:t>
            </a:r>
            <a:r>
              <a:rPr lang="pl-PL" sz="1800" dirty="0" err="1"/>
              <a:t>enjoy</a:t>
            </a:r>
            <a:r>
              <a:rPr lang="pl-PL" sz="1800" dirty="0"/>
              <a:t>, </a:t>
            </a:r>
            <a:r>
              <a:rPr lang="pl-PL" sz="1800" dirty="0" err="1"/>
              <a:t>can’t</a:t>
            </a:r>
            <a:r>
              <a:rPr lang="pl-PL" sz="1800" dirty="0"/>
              <a:t> stand, </a:t>
            </a:r>
            <a:r>
              <a:rPr lang="pl-PL" sz="1800" dirty="0" err="1"/>
              <a:t>dislike</a:t>
            </a:r>
            <a:r>
              <a:rPr lang="pl-PL" sz="1800" dirty="0"/>
              <a:t>, (not) </a:t>
            </a:r>
            <a:r>
              <a:rPr lang="pl-PL" sz="1800" dirty="0" err="1"/>
              <a:t>mind</a:t>
            </a:r>
            <a:r>
              <a:rPr lang="pl-PL" sz="1800" dirty="0"/>
              <a:t>:</a:t>
            </a:r>
          </a:p>
          <a:p>
            <a:pPr marL="137160" indent="0" algn="ctr">
              <a:buNone/>
            </a:pPr>
            <a:r>
              <a:rPr lang="pl-PL" sz="1800" i="1" dirty="0"/>
              <a:t>I love </a:t>
            </a:r>
            <a:r>
              <a:rPr lang="pl-PL" sz="1800" i="1" dirty="0" err="1"/>
              <a:t>listening</a:t>
            </a:r>
            <a:r>
              <a:rPr lang="pl-PL" sz="1800" i="1" dirty="0"/>
              <a:t> the radio on my </a:t>
            </a:r>
            <a:r>
              <a:rPr lang="pl-PL" sz="1800" i="1" dirty="0" err="1"/>
              <a:t>way</a:t>
            </a:r>
            <a:r>
              <a:rPr lang="pl-PL" sz="1800" i="1" dirty="0"/>
              <a:t> to </a:t>
            </a:r>
            <a:r>
              <a:rPr lang="pl-PL" sz="1800" i="1" dirty="0" err="1"/>
              <a:t>school</a:t>
            </a:r>
            <a:r>
              <a:rPr lang="pl-PL" sz="1800" i="1" dirty="0"/>
              <a:t>. / He </a:t>
            </a:r>
            <a:r>
              <a:rPr lang="pl-PL" sz="1800" i="1" dirty="0" err="1"/>
              <a:t>doesn’t</a:t>
            </a:r>
            <a:r>
              <a:rPr lang="pl-PL" sz="1800" i="1" dirty="0"/>
              <a:t> </a:t>
            </a:r>
            <a:r>
              <a:rPr lang="pl-PL" sz="1800" i="1" dirty="0" err="1"/>
              <a:t>mind</a:t>
            </a:r>
            <a:r>
              <a:rPr lang="pl-PL" sz="1800" i="1" dirty="0"/>
              <a:t> </a:t>
            </a:r>
            <a:r>
              <a:rPr lang="pl-PL" sz="1800" i="1" dirty="0" err="1"/>
              <a:t>working</a:t>
            </a:r>
            <a:r>
              <a:rPr lang="pl-PL" sz="1800" i="1" dirty="0"/>
              <a:t> </a:t>
            </a:r>
            <a:r>
              <a:rPr lang="pl-PL" sz="1800" i="1" dirty="0" err="1"/>
              <a:t>shifts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czasownikach z przyimkiem: </a:t>
            </a:r>
            <a:r>
              <a:rPr lang="pl-PL" sz="1800" dirty="0" err="1"/>
              <a:t>keen</a:t>
            </a:r>
            <a:r>
              <a:rPr lang="pl-PL" sz="1800" dirty="0"/>
              <a:t> on, </a:t>
            </a:r>
            <a:r>
              <a:rPr lang="pl-PL" sz="1800" dirty="0" err="1"/>
              <a:t>interested</a:t>
            </a:r>
            <a:r>
              <a:rPr lang="pl-PL" sz="1800" dirty="0"/>
              <a:t> </a:t>
            </a:r>
            <a:r>
              <a:rPr lang="pl-PL" sz="1800" dirty="0" err="1"/>
              <a:t>at</a:t>
            </a:r>
            <a:r>
              <a:rPr lang="pl-PL" sz="1800" dirty="0"/>
              <a:t>, </a:t>
            </a:r>
            <a:r>
              <a:rPr lang="pl-PL" sz="1800" dirty="0" err="1"/>
              <a:t>good</a:t>
            </a:r>
            <a:r>
              <a:rPr lang="pl-PL" sz="1800" dirty="0"/>
              <a:t>/</a:t>
            </a:r>
            <a:r>
              <a:rPr lang="pl-PL" sz="1800" dirty="0" err="1"/>
              <a:t>bad</a:t>
            </a:r>
            <a:r>
              <a:rPr lang="pl-PL" sz="1800" dirty="0"/>
              <a:t> </a:t>
            </a:r>
            <a:r>
              <a:rPr lang="pl-PL" sz="1800" dirty="0" err="1"/>
              <a:t>at</a:t>
            </a:r>
            <a:r>
              <a:rPr lang="pl-PL" sz="1800" dirty="0"/>
              <a:t>, </a:t>
            </a:r>
            <a:r>
              <a:rPr lang="pl-PL" sz="1800" dirty="0" err="1"/>
              <a:t>congratulate</a:t>
            </a:r>
            <a:r>
              <a:rPr lang="pl-PL" sz="1800" dirty="0"/>
              <a:t> </a:t>
            </a:r>
            <a:r>
              <a:rPr lang="pl-PL" sz="1800" dirty="0" err="1"/>
              <a:t>sb</a:t>
            </a:r>
            <a:r>
              <a:rPr lang="pl-PL" sz="1800" dirty="0"/>
              <a:t> for, </a:t>
            </a:r>
            <a:r>
              <a:rPr lang="pl-PL" sz="1800" dirty="0" err="1"/>
              <a:t>thank</a:t>
            </a:r>
            <a:r>
              <a:rPr lang="pl-PL" sz="1800" dirty="0"/>
              <a:t> </a:t>
            </a:r>
            <a:r>
              <a:rPr lang="pl-PL" sz="1800" dirty="0" err="1"/>
              <a:t>sb</a:t>
            </a:r>
            <a:r>
              <a:rPr lang="pl-PL" sz="1800" dirty="0"/>
              <a:t> for, be </a:t>
            </a:r>
            <a:r>
              <a:rPr lang="pl-PL" sz="1800" dirty="0" err="1"/>
              <a:t>tired</a:t>
            </a:r>
            <a:r>
              <a:rPr lang="pl-PL" sz="1800" dirty="0"/>
              <a:t> of …</a:t>
            </a:r>
          </a:p>
          <a:p>
            <a:pPr marL="137160" indent="0" algn="ctr">
              <a:buNone/>
            </a:pPr>
            <a:r>
              <a:rPr lang="pl-PL" sz="1800" i="1" dirty="0"/>
              <a:t>He </a:t>
            </a:r>
            <a:r>
              <a:rPr lang="pl-PL" sz="1800" i="1" dirty="0" err="1"/>
              <a:t>congratulated</a:t>
            </a:r>
            <a:r>
              <a:rPr lang="pl-PL" sz="1800" i="1" dirty="0"/>
              <a:t> me on </a:t>
            </a:r>
            <a:r>
              <a:rPr lang="pl-PL" sz="1800" i="1" dirty="0" err="1"/>
              <a:t>passing</a:t>
            </a:r>
            <a:r>
              <a:rPr lang="pl-PL" sz="1800" i="1" dirty="0"/>
              <a:t> my </a:t>
            </a:r>
            <a:r>
              <a:rPr lang="pl-PL" sz="1800" i="1" dirty="0" err="1"/>
              <a:t>driving</a:t>
            </a:r>
            <a:r>
              <a:rPr lang="pl-PL" sz="1800" i="1" dirty="0"/>
              <a:t> </a:t>
            </a:r>
            <a:r>
              <a:rPr lang="pl-PL" sz="1800" i="1" dirty="0" err="1"/>
              <a:t>exam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czasownikach i wyrażeniach </a:t>
            </a:r>
            <a:r>
              <a:rPr lang="pl-PL" sz="1800" dirty="0" err="1"/>
              <a:t>tj</a:t>
            </a:r>
            <a:r>
              <a:rPr lang="pl-PL" sz="1800" dirty="0"/>
              <a:t>: </a:t>
            </a:r>
            <a:r>
              <a:rPr lang="pl-PL" sz="1800" dirty="0" err="1"/>
              <a:t>keep</a:t>
            </a:r>
            <a:r>
              <a:rPr lang="pl-PL" sz="1800" dirty="0"/>
              <a:t>, </a:t>
            </a:r>
            <a:r>
              <a:rPr lang="pl-PL" sz="1800" dirty="0" err="1"/>
              <a:t>avoid</a:t>
            </a:r>
            <a:r>
              <a:rPr lang="pl-PL" sz="1800" dirty="0"/>
              <a:t>, miss, </a:t>
            </a:r>
            <a:r>
              <a:rPr lang="pl-PL" sz="1800" dirty="0" err="1"/>
              <a:t>spend</a:t>
            </a:r>
            <a:r>
              <a:rPr lang="pl-PL" sz="1800" dirty="0"/>
              <a:t> </a:t>
            </a:r>
            <a:r>
              <a:rPr lang="pl-PL" sz="1800" dirty="0" err="1"/>
              <a:t>time</a:t>
            </a:r>
            <a:r>
              <a:rPr lang="pl-PL" sz="1800" dirty="0"/>
              <a:t>, go, </a:t>
            </a:r>
            <a:r>
              <a:rPr lang="pl-PL" sz="1800" dirty="0" err="1"/>
              <a:t>practise</a:t>
            </a:r>
            <a:r>
              <a:rPr lang="pl-PL" sz="1800" dirty="0"/>
              <a:t>, </a:t>
            </a:r>
            <a:r>
              <a:rPr lang="pl-PL" sz="1800" dirty="0" err="1"/>
              <a:t>give</a:t>
            </a:r>
            <a:r>
              <a:rPr lang="pl-PL" sz="1800" dirty="0"/>
              <a:t> </a:t>
            </a:r>
            <a:r>
              <a:rPr lang="pl-PL" sz="1800" dirty="0" err="1"/>
              <a:t>up</a:t>
            </a:r>
            <a:r>
              <a:rPr lang="pl-PL" sz="1800" dirty="0"/>
              <a:t>, </a:t>
            </a:r>
            <a:r>
              <a:rPr lang="pl-PL" sz="1800" dirty="0" err="1"/>
              <a:t>admit</a:t>
            </a:r>
            <a:r>
              <a:rPr lang="pl-PL" sz="1800" dirty="0"/>
              <a:t> …</a:t>
            </a:r>
          </a:p>
          <a:p>
            <a:pPr marL="137160" indent="0" algn="ctr">
              <a:buNone/>
            </a:pPr>
            <a:r>
              <a:rPr lang="pl-PL" sz="1800" i="1" dirty="0"/>
              <a:t>He </a:t>
            </a:r>
            <a:r>
              <a:rPr lang="pl-PL" sz="1800" i="1" dirty="0" err="1"/>
              <a:t>keeps</a:t>
            </a:r>
            <a:r>
              <a:rPr lang="pl-PL" sz="1800" i="1" dirty="0"/>
              <a:t> </a:t>
            </a:r>
            <a:r>
              <a:rPr lang="pl-PL" sz="1800" i="1" dirty="0" err="1"/>
              <a:t>trying</a:t>
            </a:r>
            <a:r>
              <a:rPr lang="pl-PL" sz="1800" i="1" dirty="0"/>
              <a:t> to </a:t>
            </a:r>
            <a:r>
              <a:rPr lang="pl-PL" sz="1800" i="1" dirty="0" err="1"/>
              <a:t>exercise</a:t>
            </a:r>
            <a:r>
              <a:rPr lang="pl-PL" sz="1800" i="1" dirty="0"/>
              <a:t> a lot. / We </a:t>
            </a:r>
            <a:r>
              <a:rPr lang="pl-PL" sz="1800" i="1" dirty="0" err="1"/>
              <a:t>gave</a:t>
            </a:r>
            <a:r>
              <a:rPr lang="pl-PL" sz="1800" i="1" dirty="0"/>
              <a:t> </a:t>
            </a:r>
            <a:r>
              <a:rPr lang="pl-PL" sz="1800" i="1" dirty="0" err="1"/>
              <a:t>up</a:t>
            </a:r>
            <a:r>
              <a:rPr lang="pl-PL" sz="1800" i="1" dirty="0"/>
              <a:t> </a:t>
            </a:r>
            <a:r>
              <a:rPr lang="pl-PL" sz="1800" i="1" dirty="0" err="1"/>
              <a:t>drinking</a:t>
            </a:r>
            <a:r>
              <a:rPr lang="pl-PL" sz="1800" i="1" dirty="0"/>
              <a:t> </a:t>
            </a:r>
            <a:r>
              <a:rPr lang="pl-PL" sz="1800" i="1" dirty="0" err="1"/>
              <a:t>too</a:t>
            </a:r>
            <a:r>
              <a:rPr lang="pl-PL" sz="1800" i="1" dirty="0"/>
              <a:t> much </a:t>
            </a:r>
            <a:r>
              <a:rPr lang="pl-PL" sz="1800" i="1" dirty="0" err="1"/>
              <a:t>coffee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spójnikach: </a:t>
            </a:r>
            <a:r>
              <a:rPr lang="pl-PL" sz="1800" dirty="0" err="1"/>
              <a:t>after</a:t>
            </a:r>
            <a:r>
              <a:rPr lang="pl-PL" sz="1800" dirty="0"/>
              <a:t>, </a:t>
            </a:r>
            <a:r>
              <a:rPr lang="pl-PL" sz="1800" dirty="0" err="1"/>
              <a:t>before</a:t>
            </a:r>
            <a:r>
              <a:rPr lang="pl-PL" sz="1800" dirty="0"/>
              <a:t>, </a:t>
            </a:r>
            <a:r>
              <a:rPr lang="pl-PL" sz="1800" dirty="0" err="1"/>
              <a:t>while</a:t>
            </a:r>
            <a:r>
              <a:rPr lang="pl-PL" sz="1800" dirty="0"/>
              <a:t>:</a:t>
            </a:r>
          </a:p>
          <a:p>
            <a:pPr marL="137160" indent="0" algn="ctr">
              <a:buNone/>
            </a:pPr>
            <a:r>
              <a:rPr lang="pl-PL" sz="1800" i="1" dirty="0" err="1"/>
              <a:t>After</a:t>
            </a:r>
            <a:r>
              <a:rPr lang="pl-PL" sz="1800" i="1" dirty="0"/>
              <a:t> </a:t>
            </a:r>
            <a:r>
              <a:rPr lang="pl-PL" sz="1800" i="1" dirty="0" err="1"/>
              <a:t>having</a:t>
            </a:r>
            <a:r>
              <a:rPr lang="pl-PL" sz="1800" i="1" dirty="0"/>
              <a:t> </a:t>
            </a:r>
            <a:r>
              <a:rPr lang="pl-PL" sz="1800" i="1" dirty="0" err="1"/>
              <a:t>luch</a:t>
            </a:r>
            <a:r>
              <a:rPr lang="pl-PL" sz="1800" i="1" dirty="0"/>
              <a:t>, </a:t>
            </a:r>
            <a:r>
              <a:rPr lang="pl-PL" sz="1800" i="1" dirty="0" err="1"/>
              <a:t>she</a:t>
            </a:r>
            <a:r>
              <a:rPr lang="pl-PL" sz="1800" i="1" dirty="0"/>
              <a:t> went shopping. / I </a:t>
            </a:r>
            <a:r>
              <a:rPr lang="pl-PL" sz="1800" i="1" dirty="0" err="1"/>
              <a:t>don;t</a:t>
            </a:r>
            <a:r>
              <a:rPr lang="pl-PL" sz="1800" i="1" dirty="0"/>
              <a:t> </a:t>
            </a:r>
            <a:r>
              <a:rPr lang="pl-PL" sz="1800" i="1" dirty="0" err="1"/>
              <a:t>think</a:t>
            </a:r>
            <a:r>
              <a:rPr lang="pl-PL" sz="1800" i="1" dirty="0"/>
              <a:t> </a:t>
            </a:r>
            <a:r>
              <a:rPr lang="pl-PL" sz="1800" i="1" dirty="0" err="1"/>
              <a:t>you</a:t>
            </a:r>
            <a:r>
              <a:rPr lang="pl-PL" sz="1800" i="1" dirty="0"/>
              <a:t> </a:t>
            </a:r>
            <a:r>
              <a:rPr lang="pl-PL" sz="1800" i="1" dirty="0" err="1"/>
              <a:t>should</a:t>
            </a:r>
            <a:r>
              <a:rPr lang="pl-PL" sz="1800" i="1" dirty="0"/>
              <a:t> </a:t>
            </a:r>
            <a:r>
              <a:rPr lang="pl-PL" sz="1800" i="1" dirty="0" err="1"/>
              <a:t>listen</a:t>
            </a:r>
            <a:r>
              <a:rPr lang="pl-PL" sz="1800" i="1" dirty="0"/>
              <a:t> to </a:t>
            </a:r>
            <a:r>
              <a:rPr lang="pl-PL" sz="1800" i="1" dirty="0" err="1"/>
              <a:t>music</a:t>
            </a:r>
            <a:r>
              <a:rPr lang="pl-PL" sz="1800" i="1" dirty="0"/>
              <a:t> </a:t>
            </a:r>
            <a:r>
              <a:rPr lang="pl-PL" sz="1800" i="1" dirty="0" err="1"/>
              <a:t>while</a:t>
            </a:r>
            <a:r>
              <a:rPr lang="pl-PL" sz="1800" i="1" dirty="0"/>
              <a:t> learning.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Jako podmiot w zdaniu.</a:t>
            </a:r>
          </a:p>
          <a:p>
            <a:pPr marL="137160" indent="0" algn="ctr">
              <a:buNone/>
            </a:pPr>
            <a:r>
              <a:rPr lang="pl-PL" sz="1800" i="1" dirty="0"/>
              <a:t>Learning </a:t>
            </a:r>
            <a:r>
              <a:rPr lang="pl-PL" sz="1800" i="1" dirty="0" err="1"/>
              <a:t>foreign</a:t>
            </a:r>
            <a:r>
              <a:rPr lang="pl-PL" sz="1800" i="1" dirty="0"/>
              <a:t> </a:t>
            </a:r>
            <a:r>
              <a:rPr lang="pl-PL" sz="1800" i="1" dirty="0" err="1"/>
              <a:t>languages</a:t>
            </a:r>
            <a:r>
              <a:rPr lang="pl-PL" sz="1800" i="1" dirty="0"/>
              <a:t> </a:t>
            </a:r>
            <a:r>
              <a:rPr lang="pl-PL" sz="1800" i="1" dirty="0" err="1"/>
              <a:t>is</a:t>
            </a:r>
            <a:r>
              <a:rPr lang="pl-PL" sz="1800" i="1" dirty="0"/>
              <a:t> </a:t>
            </a:r>
            <a:r>
              <a:rPr lang="pl-PL" sz="1800" i="1" dirty="0" err="1"/>
              <a:t>essential</a:t>
            </a:r>
            <a:r>
              <a:rPr lang="pl-PL" sz="1800" i="1" dirty="0"/>
              <a:t> </a:t>
            </a:r>
            <a:r>
              <a:rPr lang="pl-PL" sz="1800" i="1" dirty="0" err="1"/>
              <a:t>nowadays</a:t>
            </a:r>
            <a:r>
              <a:rPr lang="pl-PL" sz="1800" i="1" dirty="0"/>
              <a:t>.</a:t>
            </a:r>
          </a:p>
          <a:p>
            <a:pPr marL="137160" indent="0" algn="ctr">
              <a:buNone/>
            </a:pPr>
            <a:r>
              <a:rPr lang="pl-PL" sz="1800" i="1" dirty="0"/>
              <a:t>Smoking </a:t>
            </a:r>
            <a:r>
              <a:rPr lang="pl-PL" sz="1800" i="1" dirty="0" err="1"/>
              <a:t>is</a:t>
            </a:r>
            <a:r>
              <a:rPr lang="pl-PL" sz="1800" i="1" dirty="0"/>
              <a:t> </a:t>
            </a:r>
            <a:r>
              <a:rPr lang="pl-PL" sz="1800" i="1" dirty="0" err="1"/>
              <a:t>forbidden</a:t>
            </a:r>
            <a:r>
              <a:rPr lang="pl-PL" sz="1800" i="1" dirty="0"/>
              <a:t> in public </a:t>
            </a:r>
            <a:r>
              <a:rPr lang="pl-PL" sz="1800" i="1" dirty="0" err="1"/>
              <a:t>places</a:t>
            </a:r>
            <a:r>
              <a:rPr lang="pl-PL" sz="1800" i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Po wyrażeniach </a:t>
            </a:r>
            <a:r>
              <a:rPr lang="pl-PL" sz="1800" dirty="0" err="1"/>
              <a:t>There’s</a:t>
            </a:r>
            <a:r>
              <a:rPr lang="pl-PL" sz="1800" dirty="0"/>
              <a:t> no point/ no </a:t>
            </a:r>
            <a:r>
              <a:rPr lang="pl-PL" sz="1800" dirty="0" err="1"/>
              <a:t>use</a:t>
            </a:r>
            <a:r>
              <a:rPr lang="pl-PL" sz="1800" dirty="0"/>
              <a:t>/ no </a:t>
            </a:r>
            <a:r>
              <a:rPr lang="pl-PL" sz="1800" dirty="0" err="1"/>
              <a:t>hope</a:t>
            </a:r>
            <a:r>
              <a:rPr lang="pl-PL" sz="1800" dirty="0"/>
              <a:t> </a:t>
            </a:r>
            <a:r>
              <a:rPr lang="pl-PL" sz="1800" b="1" dirty="0"/>
              <a:t>(poziom rozszerzony)</a:t>
            </a:r>
          </a:p>
          <a:p>
            <a:pPr marL="137160" indent="0" algn="ctr">
              <a:buNone/>
            </a:pPr>
            <a:r>
              <a:rPr lang="pl-PL" sz="1800" i="1" dirty="0" err="1"/>
              <a:t>There’s</a:t>
            </a:r>
            <a:r>
              <a:rPr lang="pl-PL" sz="1800" i="1" dirty="0"/>
              <a:t> no </a:t>
            </a:r>
            <a:r>
              <a:rPr lang="pl-PL" sz="1800" i="1" dirty="0" err="1"/>
              <a:t>use</a:t>
            </a:r>
            <a:r>
              <a:rPr lang="pl-PL" sz="1800" i="1" dirty="0"/>
              <a:t> </a:t>
            </a:r>
            <a:r>
              <a:rPr lang="pl-PL" sz="1800" i="1" dirty="0" err="1"/>
              <a:t>calling</a:t>
            </a:r>
            <a:r>
              <a:rPr lang="pl-PL" sz="1800" i="1" dirty="0"/>
              <a:t> </a:t>
            </a:r>
            <a:r>
              <a:rPr lang="pl-PL" sz="1800" i="1" dirty="0" err="1"/>
              <a:t>him</a:t>
            </a:r>
            <a:r>
              <a:rPr lang="pl-PL" sz="1800" i="1" dirty="0"/>
              <a:t>, he </a:t>
            </a:r>
            <a:r>
              <a:rPr lang="pl-PL" sz="1800" i="1" dirty="0" err="1"/>
              <a:t>switched</a:t>
            </a:r>
            <a:r>
              <a:rPr lang="pl-PL" sz="1800" i="1" dirty="0"/>
              <a:t> off </a:t>
            </a:r>
            <a:r>
              <a:rPr lang="pl-PL" sz="1800" i="1" dirty="0" err="1"/>
              <a:t>his</a:t>
            </a:r>
            <a:r>
              <a:rPr lang="pl-PL" sz="1800" i="1" dirty="0"/>
              <a:t> </a:t>
            </a:r>
            <a:r>
              <a:rPr lang="pl-PL" sz="1800" i="1" dirty="0" err="1"/>
              <a:t>phone</a:t>
            </a:r>
            <a:r>
              <a:rPr lang="pl-PL" sz="1800" i="1" dirty="0"/>
              <a:t>.</a:t>
            </a:r>
          </a:p>
          <a:p>
            <a:pPr marL="137160" indent="0" algn="ctr">
              <a:buNone/>
            </a:pPr>
            <a:r>
              <a:rPr lang="pl-PL" sz="1800" i="1" dirty="0" err="1"/>
              <a:t>There’s</a:t>
            </a:r>
            <a:r>
              <a:rPr lang="pl-PL" sz="1800" i="1" dirty="0"/>
              <a:t> no </a:t>
            </a:r>
            <a:r>
              <a:rPr lang="pl-PL" sz="1800" i="1" dirty="0" err="1"/>
              <a:t>hope</a:t>
            </a:r>
            <a:r>
              <a:rPr lang="pl-PL" sz="1800" i="1" dirty="0"/>
              <a:t> </a:t>
            </a:r>
            <a:r>
              <a:rPr lang="pl-PL" sz="1800" i="1" dirty="0" err="1"/>
              <a:t>getting</a:t>
            </a:r>
            <a:r>
              <a:rPr lang="pl-PL" sz="1800" i="1" dirty="0"/>
              <a:t> </a:t>
            </a:r>
            <a:r>
              <a:rPr lang="pl-PL" sz="1800" i="1" dirty="0" err="1"/>
              <a:t>home</a:t>
            </a:r>
            <a:r>
              <a:rPr lang="pl-PL" sz="1800" i="1" dirty="0"/>
              <a:t> </a:t>
            </a:r>
            <a:r>
              <a:rPr lang="pl-PL" sz="1800" i="1" dirty="0" err="1"/>
              <a:t>before</a:t>
            </a:r>
            <a:r>
              <a:rPr lang="pl-PL" sz="1800" i="1" dirty="0"/>
              <a:t> </a:t>
            </a:r>
            <a:r>
              <a:rPr lang="pl-PL" sz="1800" i="1" dirty="0" err="1"/>
              <a:t>midnight</a:t>
            </a:r>
            <a:r>
              <a:rPr lang="pl-PL" sz="1800" i="1" dirty="0"/>
              <a:t> </a:t>
            </a:r>
            <a:r>
              <a:rPr lang="pl-PL" sz="1800" i="1" dirty="0" err="1"/>
              <a:t>because</a:t>
            </a:r>
            <a:r>
              <a:rPr lang="pl-PL" sz="1800" i="1" dirty="0"/>
              <a:t> of the </a:t>
            </a:r>
            <a:r>
              <a:rPr lang="pl-PL" sz="1800" i="1" dirty="0" err="1"/>
              <a:t>traffic</a:t>
            </a:r>
            <a:r>
              <a:rPr lang="pl-PL" sz="1800" i="1" dirty="0"/>
              <a:t>.</a:t>
            </a:r>
          </a:p>
          <a:p>
            <a:pPr marL="137160" indent="0" algn="ctr">
              <a:buNone/>
            </a:pPr>
            <a:endParaRPr lang="pl-PL" sz="1800" i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09AE8354-6290-4696-B041-542D01306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6330657"/>
            <a:ext cx="2609314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628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="" xmlns:a16="http://schemas.microsoft.com/office/drawing/2014/main" id="{E0A20049-D180-4D21-9C70-0CF9ECC68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20" y="749417"/>
            <a:ext cx="8229600" cy="974864"/>
          </a:xfrm>
        </p:spPr>
        <p:txBody>
          <a:bodyPr>
            <a:normAutofit fontScale="90000"/>
          </a:bodyPr>
          <a:lstStyle/>
          <a:p>
            <a:pPr marL="548640" lvl="0" indent="-411480" algn="l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  <a:buFont typeface="Arial" panose="020B0604020202020204" pitchFamily="34" charset="0"/>
              <a:buChar char="•"/>
            </a:pPr>
            <a:r>
              <a:rPr lang="pl-PL" sz="2600" u="sng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Po niektórych czasownikach możemy użyć zarówno bezokolicznika z to jak i formy </a:t>
            </a:r>
            <a:r>
              <a:rPr lang="pl-PL" sz="2600" u="sng" dirty="0" err="1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ing</a:t>
            </a:r>
            <a:r>
              <a:rPr lang="pl-PL" sz="2600" u="sng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.</a:t>
            </a:r>
            <a:br>
              <a:rPr lang="pl-PL" sz="2600" u="sng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</a:br>
            <a:r>
              <a:rPr lang="pl-PL" sz="1800" b="0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Dotyczy to czasowników: </a:t>
            </a:r>
            <a:r>
              <a:rPr lang="pl-PL" sz="1800" b="0" dirty="0" err="1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remember</a:t>
            </a:r>
            <a:r>
              <a:rPr lang="pl-PL" sz="1800" b="0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, </a:t>
            </a:r>
            <a:r>
              <a:rPr lang="pl-PL" sz="1800" b="0" dirty="0" err="1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forget</a:t>
            </a:r>
            <a:r>
              <a:rPr lang="pl-PL" sz="1800" b="0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, stop, </a:t>
            </a:r>
            <a:r>
              <a:rPr lang="pl-PL" sz="1800" b="0" dirty="0" err="1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try</a:t>
            </a:r>
            <a:r>
              <a:rPr lang="pl-PL" sz="1800" b="0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  <a:t>. Zmienia się przy tym znaczenie!!!</a:t>
            </a:r>
            <a:br>
              <a:rPr lang="pl-PL" sz="1800" b="0" dirty="0">
                <a:ln>
                  <a:noFill/>
                </a:ln>
                <a:solidFill>
                  <a:prstClr val="white"/>
                </a:solidFill>
                <a:effectLst/>
                <a:latin typeface="Book Antiqua"/>
                <a:ea typeface="+mn-ea"/>
                <a:cs typeface="+mn-cs"/>
              </a:rPr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A17E3950-4B21-4F8B-BB03-DD21BBDA0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020" y="1959813"/>
            <a:ext cx="4038600" cy="452596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pl-PL" sz="1800" dirty="0"/>
              <a:t>I </a:t>
            </a:r>
            <a:r>
              <a:rPr lang="pl-PL" sz="1800" dirty="0" err="1"/>
              <a:t>must</a:t>
            </a:r>
            <a:r>
              <a:rPr lang="pl-PL" sz="1800" dirty="0"/>
              <a:t> </a:t>
            </a:r>
            <a:r>
              <a:rPr lang="pl-PL" sz="1800" dirty="0" err="1"/>
              <a:t>remember</a:t>
            </a:r>
            <a:r>
              <a:rPr lang="pl-PL" sz="1800" dirty="0"/>
              <a:t> to </a:t>
            </a:r>
            <a:r>
              <a:rPr lang="pl-PL" sz="1800" dirty="0" err="1"/>
              <a:t>buy</a:t>
            </a:r>
            <a:r>
              <a:rPr lang="pl-PL" sz="1800" dirty="0"/>
              <a:t> </a:t>
            </a:r>
          </a:p>
          <a:p>
            <a:pPr marL="137160" indent="0">
              <a:buNone/>
            </a:pPr>
            <a:r>
              <a:rPr lang="pl-PL" sz="1800" dirty="0"/>
              <a:t>the </a:t>
            </a:r>
            <a:r>
              <a:rPr lang="pl-PL" sz="1800" dirty="0" err="1"/>
              <a:t>tickets</a:t>
            </a:r>
            <a:r>
              <a:rPr lang="pl-PL" sz="1800" dirty="0"/>
              <a:t> </a:t>
            </a:r>
            <a:r>
              <a:rPr lang="pl-PL" sz="1800" dirty="0" err="1"/>
              <a:t>today</a:t>
            </a:r>
            <a:r>
              <a:rPr lang="pl-PL" sz="1800" u="sng" dirty="0"/>
              <a:t>.(muszę pamiętać żeby kupić dzisiaj bilety)</a:t>
            </a:r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r>
              <a:rPr lang="pl-PL" sz="1800" dirty="0" err="1"/>
              <a:t>Don’t</a:t>
            </a:r>
            <a:r>
              <a:rPr lang="pl-PL" sz="1800" dirty="0"/>
              <a:t> </a:t>
            </a:r>
            <a:r>
              <a:rPr lang="pl-PL" sz="1800" dirty="0" err="1"/>
              <a:t>forget</a:t>
            </a:r>
            <a:r>
              <a:rPr lang="pl-PL" sz="1800" dirty="0"/>
              <a:t> to </a:t>
            </a:r>
            <a:r>
              <a:rPr lang="pl-PL" sz="1800" dirty="0" err="1"/>
              <a:t>send</a:t>
            </a:r>
            <a:r>
              <a:rPr lang="pl-PL" sz="1800" dirty="0"/>
              <a:t> </a:t>
            </a:r>
            <a:r>
              <a:rPr lang="pl-PL" sz="1800" dirty="0" err="1"/>
              <a:t>him</a:t>
            </a:r>
            <a:r>
              <a:rPr lang="pl-PL" sz="1800" dirty="0"/>
              <a:t> </a:t>
            </a:r>
            <a:r>
              <a:rPr lang="pl-PL" sz="1800" dirty="0" err="1"/>
              <a:t>an</a:t>
            </a:r>
            <a:r>
              <a:rPr lang="pl-PL" sz="1800" dirty="0"/>
              <a:t> </a:t>
            </a:r>
            <a:r>
              <a:rPr lang="pl-PL" sz="1800" dirty="0" err="1"/>
              <a:t>invitation</a:t>
            </a:r>
            <a:r>
              <a:rPr lang="pl-PL" sz="1800" u="sng" dirty="0"/>
              <a:t>. (Nie zapomnij wysłać mu zaproszenia). </a:t>
            </a:r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I met </a:t>
            </a:r>
            <a:r>
              <a:rPr lang="pl-PL" sz="1800" dirty="0" err="1"/>
              <a:t>them</a:t>
            </a:r>
            <a:r>
              <a:rPr lang="pl-PL" sz="1800" dirty="0"/>
              <a:t> and we </a:t>
            </a:r>
            <a:r>
              <a:rPr lang="pl-PL" sz="1800" dirty="0" err="1"/>
              <a:t>stopped</a:t>
            </a:r>
            <a:r>
              <a:rPr lang="pl-PL" sz="1800" dirty="0"/>
              <a:t> to talk for a </a:t>
            </a:r>
            <a:r>
              <a:rPr lang="pl-PL" sz="1800" dirty="0" err="1"/>
              <a:t>while</a:t>
            </a:r>
            <a:r>
              <a:rPr lang="pl-PL" sz="1800" dirty="0"/>
              <a:t>. (zatrzymaliśmy się żeby porozmawiać).</a:t>
            </a:r>
          </a:p>
          <a:p>
            <a:pPr marL="137160" indent="0">
              <a:buNone/>
            </a:pPr>
            <a:endParaRPr lang="pl-PL" sz="1800" dirty="0"/>
          </a:p>
          <a:p>
            <a:pPr marL="137160" indent="0">
              <a:buNone/>
            </a:pPr>
            <a:r>
              <a:rPr lang="pl-PL" sz="1800" dirty="0"/>
              <a:t>I </a:t>
            </a:r>
            <a:r>
              <a:rPr lang="pl-PL" sz="1800" dirty="0" err="1"/>
              <a:t>tried</a:t>
            </a:r>
            <a:r>
              <a:rPr lang="pl-PL" sz="1800" dirty="0"/>
              <a:t> to drink the </a:t>
            </a:r>
            <a:r>
              <a:rPr lang="pl-PL" sz="1800" dirty="0" err="1"/>
              <a:t>coffee</a:t>
            </a:r>
            <a:r>
              <a:rPr lang="pl-PL" sz="1800" dirty="0"/>
              <a:t>, but </a:t>
            </a:r>
            <a:r>
              <a:rPr lang="pl-PL" sz="1800" dirty="0" err="1"/>
              <a:t>it</a:t>
            </a:r>
            <a:r>
              <a:rPr lang="pl-PL" sz="1800" dirty="0"/>
              <a:t> was </a:t>
            </a:r>
            <a:r>
              <a:rPr lang="pl-PL" sz="1800" dirty="0" err="1"/>
              <a:t>too</a:t>
            </a:r>
            <a:r>
              <a:rPr lang="pl-PL" sz="1800" dirty="0"/>
              <a:t> hot. (spróbowałem wypić kawę)</a:t>
            </a:r>
          </a:p>
        </p:txBody>
      </p:sp>
      <p:sp>
        <p:nvSpPr>
          <p:cNvPr id="9" name="Symbol zastępczy zawartości 8">
            <a:extLst>
              <a:ext uri="{FF2B5EF4-FFF2-40B4-BE49-F238E27FC236}">
                <a16:creationId xmlns="" xmlns:a16="http://schemas.microsoft.com/office/drawing/2014/main" id="{F2BE8101-0CCF-41B1-9523-BC20D4469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4240" y="1955379"/>
            <a:ext cx="4038600" cy="482642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pl-PL" sz="1800" dirty="0">
                <a:solidFill>
                  <a:prstClr val="white"/>
                </a:solidFill>
              </a:rPr>
              <a:t>I </a:t>
            </a:r>
            <a:r>
              <a:rPr lang="pl-PL" sz="1800" dirty="0" err="1">
                <a:solidFill>
                  <a:prstClr val="white"/>
                </a:solidFill>
              </a:rPr>
              <a:t>remember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buying</a:t>
            </a:r>
            <a:r>
              <a:rPr lang="pl-PL" sz="1800" dirty="0">
                <a:solidFill>
                  <a:prstClr val="white"/>
                </a:solidFill>
              </a:rPr>
              <a:t> the </a:t>
            </a:r>
            <a:r>
              <a:rPr lang="pl-PL" sz="1800" dirty="0" err="1">
                <a:solidFill>
                  <a:prstClr val="white"/>
                </a:solidFill>
              </a:rPr>
              <a:t>tickets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last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Saturday</a:t>
            </a:r>
            <a:r>
              <a:rPr lang="pl-PL" sz="1800" dirty="0">
                <a:solidFill>
                  <a:prstClr val="white"/>
                </a:solidFill>
              </a:rPr>
              <a:t>. (pamiętam, że kupowałem bilety w zeszłą sobotę)</a:t>
            </a:r>
          </a:p>
          <a:p>
            <a:pPr marL="137160" indent="0">
              <a:buNone/>
            </a:pPr>
            <a:endParaRPr lang="pl-PL" sz="1800" dirty="0">
              <a:solidFill>
                <a:prstClr val="white"/>
              </a:solidFill>
            </a:endParaRPr>
          </a:p>
          <a:p>
            <a:pPr marL="137160" indent="0">
              <a:buNone/>
            </a:pPr>
            <a:r>
              <a:rPr lang="pl-PL" sz="1800" dirty="0">
                <a:solidFill>
                  <a:prstClr val="white"/>
                </a:solidFill>
              </a:rPr>
              <a:t>I </a:t>
            </a:r>
            <a:r>
              <a:rPr lang="pl-PL" sz="1800" dirty="0" err="1">
                <a:solidFill>
                  <a:prstClr val="white"/>
                </a:solidFill>
              </a:rPr>
              <a:t>forgot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sending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him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an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invitation</a:t>
            </a:r>
            <a:r>
              <a:rPr lang="pl-PL" sz="1800" dirty="0">
                <a:solidFill>
                  <a:prstClr val="white"/>
                </a:solidFill>
              </a:rPr>
              <a:t>. (zapomniałem wysłać zaproszenia)</a:t>
            </a:r>
          </a:p>
          <a:p>
            <a:pPr marL="137160" indent="0">
              <a:buNone/>
            </a:pPr>
            <a:endParaRPr lang="pl-PL" sz="1800" dirty="0">
              <a:solidFill>
                <a:prstClr val="white"/>
              </a:solidFill>
            </a:endParaRPr>
          </a:p>
          <a:p>
            <a:pPr marL="137160" indent="0">
              <a:buNone/>
            </a:pPr>
            <a:endParaRPr lang="pl-PL" sz="1800" dirty="0">
              <a:solidFill>
                <a:prstClr val="white"/>
              </a:solidFill>
            </a:endParaRPr>
          </a:p>
          <a:p>
            <a:pPr marL="137160" indent="0">
              <a:buNone/>
            </a:pPr>
            <a:r>
              <a:rPr lang="pl-PL" sz="1800" dirty="0">
                <a:solidFill>
                  <a:prstClr val="white"/>
                </a:solidFill>
              </a:rPr>
              <a:t>We </a:t>
            </a:r>
            <a:r>
              <a:rPr lang="pl-PL" sz="1800" dirty="0" err="1">
                <a:solidFill>
                  <a:prstClr val="white"/>
                </a:solidFill>
              </a:rPr>
              <a:t>stopped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talking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when</a:t>
            </a:r>
            <a:r>
              <a:rPr lang="pl-PL" sz="1800" dirty="0">
                <a:solidFill>
                  <a:prstClr val="white"/>
                </a:solidFill>
              </a:rPr>
              <a:t> the </a:t>
            </a:r>
            <a:r>
              <a:rPr lang="pl-PL" sz="1800" dirty="0" err="1">
                <a:solidFill>
                  <a:prstClr val="white"/>
                </a:solidFill>
              </a:rPr>
              <a:t>actors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appeared</a:t>
            </a:r>
            <a:r>
              <a:rPr lang="pl-PL" sz="1800" dirty="0">
                <a:solidFill>
                  <a:prstClr val="white"/>
                </a:solidFill>
              </a:rPr>
              <a:t> on the </a:t>
            </a:r>
            <a:r>
              <a:rPr lang="pl-PL" sz="1800" dirty="0" err="1">
                <a:solidFill>
                  <a:prstClr val="white"/>
                </a:solidFill>
              </a:rPr>
              <a:t>stage</a:t>
            </a:r>
            <a:r>
              <a:rPr lang="pl-PL" sz="1800" dirty="0">
                <a:solidFill>
                  <a:prstClr val="white"/>
                </a:solidFill>
              </a:rPr>
              <a:t>. (przestaliśmy rozmawiać)</a:t>
            </a:r>
          </a:p>
          <a:p>
            <a:pPr marL="137160" indent="0">
              <a:buNone/>
            </a:pPr>
            <a:endParaRPr lang="pl-PL" sz="1800" dirty="0">
              <a:solidFill>
                <a:prstClr val="white"/>
              </a:solidFill>
            </a:endParaRPr>
          </a:p>
          <a:p>
            <a:pPr marL="137160" indent="0">
              <a:buNone/>
            </a:pPr>
            <a:r>
              <a:rPr lang="pl-PL" sz="1800" dirty="0">
                <a:solidFill>
                  <a:prstClr val="white"/>
                </a:solidFill>
              </a:rPr>
              <a:t>I </a:t>
            </a:r>
            <a:r>
              <a:rPr lang="pl-PL" sz="1800" dirty="0" err="1">
                <a:solidFill>
                  <a:prstClr val="white"/>
                </a:solidFill>
              </a:rPr>
              <a:t>tried</a:t>
            </a:r>
            <a:r>
              <a:rPr lang="pl-PL" sz="1800" dirty="0">
                <a:solidFill>
                  <a:prstClr val="white"/>
                </a:solidFill>
              </a:rPr>
              <a:t> </a:t>
            </a:r>
            <a:r>
              <a:rPr lang="pl-PL" sz="1800" dirty="0" err="1">
                <a:solidFill>
                  <a:prstClr val="white"/>
                </a:solidFill>
              </a:rPr>
              <a:t>drinking</a:t>
            </a:r>
            <a:r>
              <a:rPr lang="pl-PL" sz="1800" dirty="0">
                <a:solidFill>
                  <a:prstClr val="white"/>
                </a:solidFill>
              </a:rPr>
              <a:t> the </a:t>
            </a:r>
            <a:r>
              <a:rPr lang="pl-PL" sz="1800" dirty="0" err="1">
                <a:solidFill>
                  <a:prstClr val="white"/>
                </a:solidFill>
              </a:rPr>
              <a:t>coffee</a:t>
            </a:r>
            <a:r>
              <a:rPr lang="pl-PL" sz="1800" dirty="0">
                <a:solidFill>
                  <a:prstClr val="white"/>
                </a:solidFill>
              </a:rPr>
              <a:t> but </a:t>
            </a:r>
            <a:r>
              <a:rPr lang="pl-PL" sz="1800" dirty="0" err="1">
                <a:solidFill>
                  <a:prstClr val="white"/>
                </a:solidFill>
              </a:rPr>
              <a:t>it</a:t>
            </a:r>
            <a:r>
              <a:rPr lang="pl-PL" sz="1800" dirty="0">
                <a:solidFill>
                  <a:prstClr val="white"/>
                </a:solidFill>
              </a:rPr>
              <a:t> was </a:t>
            </a:r>
            <a:r>
              <a:rPr lang="pl-PL" sz="1800" dirty="0" err="1">
                <a:solidFill>
                  <a:prstClr val="white"/>
                </a:solidFill>
              </a:rPr>
              <a:t>too</a:t>
            </a:r>
            <a:r>
              <a:rPr lang="pl-PL" sz="1800" dirty="0">
                <a:solidFill>
                  <a:prstClr val="white"/>
                </a:solidFill>
              </a:rPr>
              <a:t> hot. (spróbowałem napić się kawy)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D72BEA9F-260F-4648-9C7C-E7E0CC10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62</a:t>
            </a:fld>
            <a:endParaRPr lang="pl-PL"/>
          </a:p>
        </p:txBody>
      </p:sp>
      <p:sp>
        <p:nvSpPr>
          <p:cNvPr id="10" name="Strzałka: w prawo 9">
            <a:extLst>
              <a:ext uri="{FF2B5EF4-FFF2-40B4-BE49-F238E27FC236}">
                <a16:creationId xmlns="" xmlns:a16="http://schemas.microsoft.com/office/drawing/2014/main" id="{06EFD312-9632-4032-9BEC-16737C6172B2}"/>
              </a:ext>
            </a:extLst>
          </p:cNvPr>
          <p:cNvSpPr/>
          <p:nvPr/>
        </p:nvSpPr>
        <p:spPr>
          <a:xfrm>
            <a:off x="4404095" y="2101387"/>
            <a:ext cx="63312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: w prawo 10">
            <a:extLst>
              <a:ext uri="{FF2B5EF4-FFF2-40B4-BE49-F238E27FC236}">
                <a16:creationId xmlns="" xmlns:a16="http://schemas.microsoft.com/office/drawing/2014/main" id="{53A634A4-F78D-43F0-A8EA-69766D1154A1}"/>
              </a:ext>
            </a:extLst>
          </p:cNvPr>
          <p:cNvSpPr/>
          <p:nvPr/>
        </p:nvSpPr>
        <p:spPr>
          <a:xfrm>
            <a:off x="4355939" y="3279137"/>
            <a:ext cx="63312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="" xmlns:a16="http://schemas.microsoft.com/office/drawing/2014/main" id="{D3711C5E-E348-481C-8554-7BC698434BB4}"/>
              </a:ext>
            </a:extLst>
          </p:cNvPr>
          <p:cNvSpPr/>
          <p:nvPr/>
        </p:nvSpPr>
        <p:spPr>
          <a:xfrm>
            <a:off x="4305822" y="4406182"/>
            <a:ext cx="63312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: w prawo 12">
            <a:extLst>
              <a:ext uri="{FF2B5EF4-FFF2-40B4-BE49-F238E27FC236}">
                <a16:creationId xmlns="" xmlns:a16="http://schemas.microsoft.com/office/drawing/2014/main" id="{4C707A5A-80A7-449D-9C8D-4545163A8079}"/>
              </a:ext>
            </a:extLst>
          </p:cNvPr>
          <p:cNvSpPr/>
          <p:nvPr/>
        </p:nvSpPr>
        <p:spPr>
          <a:xfrm>
            <a:off x="4409625" y="5748543"/>
            <a:ext cx="66461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95277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Konstrukcja </a:t>
            </a:r>
            <a:r>
              <a:rPr lang="pl-PL" dirty="0" err="1">
                <a:latin typeface="+mn-lt"/>
              </a:rPr>
              <a:t>have</a:t>
            </a:r>
            <a:r>
              <a:rPr lang="pl-PL" dirty="0">
                <a:latin typeface="+mn-lt"/>
              </a:rPr>
              <a:t>/</a:t>
            </a:r>
            <a:r>
              <a:rPr lang="pl-PL" dirty="0" err="1">
                <a:latin typeface="+mn-lt"/>
              </a:rPr>
              <a:t>get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something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done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7091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Używamy, aby powiedzieć, że jakaś czynność była/jest lub będzie zlecona innej osobie do wykonania.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W tej konstrukcji stosujemy odpowiednią formę czasownika </a:t>
            </a:r>
            <a:r>
              <a:rPr lang="pl-PL" dirty="0" err="1" smtClean="0"/>
              <a:t>have</a:t>
            </a:r>
            <a:r>
              <a:rPr lang="pl-PL" dirty="0" smtClean="0"/>
              <a:t>: </a:t>
            </a:r>
          </a:p>
          <a:p>
            <a:pPr marL="137160" indent="0" algn="ctr">
              <a:buNone/>
            </a:pPr>
            <a:r>
              <a:rPr lang="pl-PL" i="1" dirty="0" smtClean="0"/>
              <a:t>We </a:t>
            </a:r>
            <a:r>
              <a:rPr lang="pl-PL" i="1" dirty="0" err="1" smtClean="0"/>
              <a:t>have</a:t>
            </a:r>
            <a:r>
              <a:rPr lang="pl-PL" i="1" dirty="0" smtClean="0"/>
              <a:t> </a:t>
            </a:r>
            <a:r>
              <a:rPr lang="pl-PL" i="1" dirty="0" err="1" smtClean="0"/>
              <a:t>our</a:t>
            </a:r>
            <a:r>
              <a:rPr lang="pl-PL" i="1" dirty="0" smtClean="0"/>
              <a:t> </a:t>
            </a:r>
            <a:r>
              <a:rPr lang="pl-PL" i="1" dirty="0" err="1" smtClean="0"/>
              <a:t>grass</a:t>
            </a:r>
            <a:r>
              <a:rPr lang="pl-PL" i="1" dirty="0" smtClean="0"/>
              <a:t> </a:t>
            </a:r>
            <a:r>
              <a:rPr lang="pl-PL" i="1" dirty="0" err="1" smtClean="0"/>
              <a:t>cut</a:t>
            </a:r>
            <a:r>
              <a:rPr lang="pl-PL" i="1" dirty="0" smtClean="0"/>
              <a:t> </a:t>
            </a:r>
            <a:r>
              <a:rPr lang="pl-PL" i="1" dirty="0" err="1" smtClean="0"/>
              <a:t>once</a:t>
            </a:r>
            <a:r>
              <a:rPr lang="pl-PL" i="1" dirty="0" smtClean="0"/>
              <a:t> a </a:t>
            </a:r>
            <a:r>
              <a:rPr lang="pl-PL" i="1" dirty="0" err="1" smtClean="0"/>
              <a:t>month</a:t>
            </a:r>
            <a:r>
              <a:rPr lang="pl-PL" i="1" dirty="0" smtClean="0"/>
              <a:t>.</a:t>
            </a:r>
          </a:p>
          <a:p>
            <a:pPr marL="137160" indent="0" algn="ctr">
              <a:buNone/>
            </a:pP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/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having</a:t>
            </a:r>
            <a:r>
              <a:rPr lang="pl-PL" i="1" dirty="0" smtClean="0"/>
              <a:t> </a:t>
            </a:r>
            <a:r>
              <a:rPr lang="pl-PL" i="1" dirty="0" err="1" smtClean="0"/>
              <a:t>her</a:t>
            </a:r>
            <a:r>
              <a:rPr lang="pl-PL" i="1" dirty="0" smtClean="0"/>
              <a:t> </a:t>
            </a:r>
            <a:r>
              <a:rPr lang="pl-PL" i="1" dirty="0" err="1" smtClean="0"/>
              <a:t>hair</a:t>
            </a:r>
            <a:r>
              <a:rPr lang="pl-PL" i="1" dirty="0" smtClean="0"/>
              <a:t> </a:t>
            </a:r>
            <a:r>
              <a:rPr lang="pl-PL" i="1" dirty="0" err="1" smtClean="0"/>
              <a:t>dyed</a:t>
            </a:r>
            <a:r>
              <a:rPr lang="pl-PL" i="1" dirty="0" smtClean="0"/>
              <a:t> </a:t>
            </a:r>
            <a:r>
              <a:rPr lang="pl-PL" i="1" dirty="0" err="1" smtClean="0"/>
              <a:t>right</a:t>
            </a:r>
            <a:r>
              <a:rPr lang="pl-PL" i="1" dirty="0" smtClean="0"/>
              <a:t> </a:t>
            </a:r>
            <a:r>
              <a:rPr lang="pl-PL" i="1" dirty="0" err="1" smtClean="0"/>
              <a:t>now</a:t>
            </a:r>
            <a:r>
              <a:rPr lang="pl-PL" i="1" dirty="0" smtClean="0"/>
              <a:t>.</a:t>
            </a:r>
          </a:p>
          <a:p>
            <a:pPr marL="137160" indent="0" algn="ctr">
              <a:buNone/>
            </a:pPr>
            <a:r>
              <a:rPr lang="pl-PL" i="1" dirty="0" smtClean="0"/>
              <a:t>Tom </a:t>
            </a:r>
            <a:r>
              <a:rPr lang="pl-PL" i="1" dirty="0" err="1" smtClean="0"/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have</a:t>
            </a:r>
            <a:r>
              <a:rPr lang="pl-PL" i="1" dirty="0" smtClean="0"/>
              <a:t> </a:t>
            </a:r>
            <a:r>
              <a:rPr lang="pl-PL" i="1" dirty="0" err="1" smtClean="0"/>
              <a:t>his</a:t>
            </a:r>
            <a:r>
              <a:rPr lang="pl-PL" i="1" dirty="0" smtClean="0"/>
              <a:t> car </a:t>
            </a:r>
            <a:r>
              <a:rPr lang="pl-PL" i="1" dirty="0" err="1" smtClean="0"/>
              <a:t>repaired</a:t>
            </a:r>
            <a:r>
              <a:rPr lang="pl-PL" i="1" dirty="0" smtClean="0"/>
              <a:t> by the end of the </a:t>
            </a:r>
            <a:r>
              <a:rPr lang="pl-PL" i="1" dirty="0" err="1" smtClean="0"/>
              <a:t>week</a:t>
            </a:r>
            <a:r>
              <a:rPr lang="pl-PL" i="1" dirty="0" smtClean="0"/>
              <a:t>.</a:t>
            </a:r>
          </a:p>
          <a:p>
            <a:pPr marL="137160" indent="0" algn="ctr">
              <a:buNone/>
            </a:pPr>
            <a:endParaRPr lang="pl-PL" i="1" dirty="0"/>
          </a:p>
          <a:p>
            <a:pPr marL="137160" indent="0">
              <a:buNone/>
            </a:pPr>
            <a:endParaRPr lang="pl-PL" dirty="0" smtClean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 algn="ctr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63</a:t>
            </a:fld>
            <a:endParaRPr lang="pl-PL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237312"/>
            <a:ext cx="18478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5057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pl-PL" sz="6000" dirty="0">
                <a:latin typeface="+mn-lt"/>
              </a:rPr>
              <a:t>USEFUL LINKS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200" dirty="0"/>
              <a:t>Arkusze maturalne do samodzielnego uzupełniania (oprócz </a:t>
            </a:r>
            <a:r>
              <a:rPr lang="pl-PL" sz="2200" dirty="0" err="1"/>
              <a:t>j.ang</a:t>
            </a:r>
            <a:r>
              <a:rPr lang="pl-PL" sz="2200" dirty="0"/>
              <a:t> są też pozostałe przedmioty </a:t>
            </a:r>
            <a:r>
              <a:rPr lang="pl-PL" sz="2200" dirty="0">
                <a:sym typeface="Wingdings" panose="05000000000000000000" pitchFamily="2" charset="2"/>
              </a:rPr>
              <a:t></a:t>
            </a:r>
            <a:r>
              <a:rPr lang="pl-PL" sz="2200" dirty="0"/>
              <a:t>):</a:t>
            </a:r>
          </a:p>
          <a:p>
            <a:pPr marL="137160" indent="0">
              <a:buNone/>
            </a:pPr>
            <a:r>
              <a:rPr lang="pl-PL" sz="2200" dirty="0"/>
              <a:t> </a:t>
            </a:r>
            <a:r>
              <a:rPr lang="pl-PL" sz="2200" dirty="0">
                <a:hlinkClick r:id="rId2"/>
              </a:rPr>
              <a:t>https://www.dlamaturzysty.info/s/1625/36234-Matura-arkusze-maturalne.htm?c1_1=101488</a:t>
            </a:r>
            <a:endParaRPr lang="pl-PL" sz="2200" dirty="0"/>
          </a:p>
          <a:p>
            <a:pPr marL="137160" indent="0">
              <a:buNone/>
            </a:pPr>
            <a:endParaRPr lang="pl-PL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2200" dirty="0" err="1"/>
              <a:t>Quizlet</a:t>
            </a:r>
            <a:r>
              <a:rPr lang="pl-PL" sz="2200" dirty="0"/>
              <a:t> – fiszki dotyczące słownictwa do każdego unitu:</a:t>
            </a:r>
          </a:p>
          <a:p>
            <a:pPr marL="137160" indent="0">
              <a:buNone/>
            </a:pPr>
            <a:r>
              <a:rPr lang="pl-PL" sz="2200" dirty="0">
                <a:hlinkClick r:id="rId3"/>
              </a:rPr>
              <a:t>https://quizlet.com/user/MacmillanPolska/folders/repetytorium-podrecznik-do-szkol-ponadpodstawowych/sets</a:t>
            </a:r>
            <a:endParaRPr lang="pl-PL" sz="2200" dirty="0"/>
          </a:p>
          <a:p>
            <a:pPr marL="137160" indent="0">
              <a:buNone/>
            </a:pPr>
            <a:endParaRPr lang="pl-PL" sz="2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pl-PL" sz="2200" dirty="0" smtClean="0"/>
              <a:t>Ćwiczenia online: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200" dirty="0" smtClean="0">
                <a:hlinkClick r:id="rId4"/>
              </a:rPr>
              <a:t>https</a:t>
            </a:r>
            <a:r>
              <a:rPr lang="pl-PL" sz="2200" dirty="0">
                <a:hlinkClick r:id="rId4"/>
              </a:rPr>
              <a:t>://</a:t>
            </a:r>
            <a:r>
              <a:rPr lang="pl-PL" sz="2200" dirty="0" smtClean="0">
                <a:hlinkClick r:id="rId4"/>
              </a:rPr>
              <a:t>www.ang.pl/cwiczenia</a:t>
            </a:r>
            <a:endParaRPr lang="pl-PL" sz="2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sz="2200" dirty="0">
                <a:hlinkClick r:id="rId5"/>
              </a:rPr>
              <a:t>https://www.cambridgeenglish.org/learning-english/activities-for-learners/?</a:t>
            </a:r>
            <a:r>
              <a:rPr lang="pl-PL" sz="2200" dirty="0" smtClean="0">
                <a:hlinkClick r:id="rId5"/>
              </a:rPr>
              <a:t>level=independent&amp;rows=12</a:t>
            </a:r>
            <a:endParaRPr lang="pl-PL" sz="2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sz="2200" dirty="0" smtClean="0">
                <a:hlinkClick r:id="rId6"/>
              </a:rPr>
              <a:t>https</a:t>
            </a:r>
            <a:r>
              <a:rPr lang="pl-PL" sz="2200" dirty="0">
                <a:hlinkClick r:id="rId6"/>
              </a:rPr>
              <a:t>://</a:t>
            </a:r>
            <a:r>
              <a:rPr lang="pl-PL" sz="2200" dirty="0" smtClean="0">
                <a:hlinkClick r:id="rId6"/>
              </a:rPr>
              <a:t>www.e-ang.pl/Matura.html</a:t>
            </a:r>
            <a:endParaRPr lang="pl-PL" sz="2200" dirty="0" smtClean="0"/>
          </a:p>
          <a:p>
            <a:pPr>
              <a:buFont typeface="Arial" panose="020B0604020202020204" pitchFamily="34" charset="0"/>
              <a:buChar char="•"/>
            </a:pPr>
            <a:endParaRPr lang="pl-PL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2200" dirty="0" err="1"/>
              <a:t>You</a:t>
            </a:r>
            <a:r>
              <a:rPr lang="pl-PL" sz="2200" dirty="0"/>
              <a:t> </a:t>
            </a:r>
            <a:r>
              <a:rPr lang="pl-PL" sz="2200" dirty="0" err="1"/>
              <a:t>Tube</a:t>
            </a:r>
            <a:r>
              <a:rPr lang="pl-PL" sz="2200" dirty="0"/>
              <a:t> </a:t>
            </a:r>
            <a:r>
              <a:rPr lang="pl-PL" sz="2200" dirty="0" err="1"/>
              <a:t>videos</a:t>
            </a:r>
            <a:r>
              <a:rPr lang="pl-PL" sz="2200" dirty="0"/>
              <a:t>:</a:t>
            </a:r>
          </a:p>
          <a:p>
            <a:pPr marL="137160" indent="0">
              <a:buNone/>
            </a:pPr>
            <a:r>
              <a:rPr lang="pl-PL" sz="2200" dirty="0">
                <a:hlinkClick r:id="rId7"/>
              </a:rPr>
              <a:t>https://www.youtube.com/c/RockYourEnglish</a:t>
            </a:r>
            <a:endParaRPr lang="pl-PL" sz="2200" dirty="0"/>
          </a:p>
          <a:p>
            <a:pPr marL="137160" indent="0">
              <a:buNone/>
            </a:pPr>
            <a:endParaRPr lang="pl-PL" sz="2200" dirty="0"/>
          </a:p>
          <a:p>
            <a:pPr marL="13716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5248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>
                <a:latin typeface="+mn-lt"/>
              </a:rPr>
              <a:t>BIBLOGRAPHY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59" y="2204864"/>
            <a:ext cx="8359949" cy="453650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Informator Centralnej Komisji Egzaminacyjnej</a:t>
            </a:r>
          </a:p>
          <a:p>
            <a:pPr marL="137160" indent="0">
              <a:buNone/>
            </a:pPr>
            <a:r>
              <a:rPr lang="pl-PL" dirty="0">
                <a:hlinkClick r:id="rId2"/>
              </a:rPr>
              <a:t>https://cke.gov.pl/egzamin-maturalny/egzamin-maturalny-w-formule-2023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Repetytorium </a:t>
            </a:r>
            <a:r>
              <a:rPr lang="pl-PL" dirty="0"/>
              <a:t>maturalne Macmillan </a:t>
            </a:r>
            <a:endParaRPr lang="pl-PL" dirty="0" smtClean="0"/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Cambridge Dictionary</a:t>
            </a:r>
          </a:p>
          <a:p>
            <a:pPr marL="137160" indent="0">
              <a:buNone/>
            </a:pPr>
            <a:r>
              <a:rPr lang="pl-PL" dirty="0">
                <a:hlinkClick r:id="rId3"/>
              </a:rPr>
              <a:t>https://dictionary.cambridge.org/pl/thesaurus/</a:t>
            </a:r>
            <a:endParaRPr lang="pl-PL" dirty="0"/>
          </a:p>
          <a:p>
            <a:pPr marL="137160" indent="0">
              <a:buNone/>
            </a:pPr>
            <a:r>
              <a:rPr lang="pl-PL" dirty="0" smtClean="0"/>
              <a:t>				</a:t>
            </a:r>
          </a:p>
          <a:p>
            <a:pPr marL="137160" indent="0">
              <a:buNone/>
            </a:pPr>
            <a:r>
              <a:rPr lang="pl-PL" sz="1600" b="1" dirty="0"/>
              <a:t>	</a:t>
            </a:r>
            <a:r>
              <a:rPr lang="pl-PL" sz="1600" b="1" dirty="0" smtClean="0"/>
              <a:t>				</a:t>
            </a:r>
          </a:p>
          <a:p>
            <a:pPr marL="137160" indent="0">
              <a:buNone/>
            </a:pPr>
            <a:endParaRPr lang="pl-PL" sz="1600" b="1" dirty="0"/>
          </a:p>
          <a:p>
            <a:pPr marL="137160" indent="0">
              <a:buNone/>
            </a:pPr>
            <a:endParaRPr lang="pl-PL" sz="1600" b="1" dirty="0" smtClean="0"/>
          </a:p>
          <a:p>
            <a:pPr marL="137160" indent="0">
              <a:buNone/>
            </a:pPr>
            <a:r>
              <a:rPr lang="pl-PL" sz="1600" b="1" dirty="0"/>
              <a:t>	</a:t>
            </a:r>
            <a:r>
              <a:rPr lang="pl-PL" sz="1600" b="1" dirty="0" smtClean="0"/>
              <a:t>				Autor prezentacji – Anna Chorzewska</a:t>
            </a:r>
            <a:endParaRPr lang="pl-PL" sz="1600" b="1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  <a:p>
            <a:pPr marL="13716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CF07-AD68-48A8-920B-AF561A7959EC}" type="slidenum">
              <a:rPr lang="pl-PL" smtClean="0"/>
              <a:t>65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8390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rzchołek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ierzchołek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ierzchołek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F23CB5B5DD0C2408D40ECBE34020484" ma:contentTypeVersion="15" ma:contentTypeDescription="Utwórz nowy dokument." ma:contentTypeScope="" ma:versionID="33e46bb650b6e87a09098d426177c92e">
  <xsd:schema xmlns:xsd="http://www.w3.org/2001/XMLSchema" xmlns:xs="http://www.w3.org/2001/XMLSchema" xmlns:p="http://schemas.microsoft.com/office/2006/metadata/properties" xmlns:ns2="39928dd3-05da-4858-8ee0-059e30a800dc" xmlns:ns3="7267dd87-e671-4055-8e59-f3d314f9a635" targetNamespace="http://schemas.microsoft.com/office/2006/metadata/properties" ma:root="true" ma:fieldsID="851d9ae805ff98a7d3b2cccd3c9677b5" ns2:_="" ns3:_="">
    <xsd:import namespace="39928dd3-05da-4858-8ee0-059e30a800dc"/>
    <xsd:import namespace="7267dd87-e671-4055-8e59-f3d314f9a63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28dd3-05da-4858-8ee0-059e30a800d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Tagi obrazów" ma:readOnly="false" ma:fieldId="{5cf76f15-5ced-4ddc-b409-7134ff3c332f}" ma:taxonomyMulti="true" ma:sspId="6b719bee-a9bf-472d-a223-a17fc4a29a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7dd87-e671-4055-8e59-f3d314f9a63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89be5285-4395-45fa-8afb-67df0c76f224}" ma:internalName="TaxCatchAll" ma:showField="CatchAllData" ma:web="7267dd87-e671-4055-8e59-f3d314f9a6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28dd3-05da-4858-8ee0-059e30a800dc">
      <Terms xmlns="http://schemas.microsoft.com/office/infopath/2007/PartnerControls"/>
    </lcf76f155ced4ddcb4097134ff3c332f>
    <TaxCatchAll xmlns="7267dd87-e671-4055-8e59-f3d314f9a635" xsi:nil="true"/>
  </documentManagement>
</p:properties>
</file>

<file path=customXml/itemProps1.xml><?xml version="1.0" encoding="utf-8"?>
<ds:datastoreItem xmlns:ds="http://schemas.openxmlformats.org/officeDocument/2006/customXml" ds:itemID="{3C799FED-B5F6-4D9B-836A-C364A57134F9}"/>
</file>

<file path=customXml/itemProps2.xml><?xml version="1.0" encoding="utf-8"?>
<ds:datastoreItem xmlns:ds="http://schemas.openxmlformats.org/officeDocument/2006/customXml" ds:itemID="{3308388B-7505-42AA-A59D-34406B7C7643}"/>
</file>

<file path=customXml/itemProps3.xml><?xml version="1.0" encoding="utf-8"?>
<ds:datastoreItem xmlns:ds="http://schemas.openxmlformats.org/officeDocument/2006/customXml" ds:itemID="{AF031D7E-DD5F-42A2-BC17-3E5DFBED9D25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1938</TotalTime>
  <Words>3799</Words>
  <Application>Microsoft Office PowerPoint</Application>
  <PresentationFormat>Pokaz na ekranie (4:3)</PresentationFormat>
  <Paragraphs>1186</Paragraphs>
  <Slides>65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65</vt:i4>
      </vt:variant>
    </vt:vector>
  </HeadingPairs>
  <TitlesOfParts>
    <vt:vector size="66" baseType="lpstr">
      <vt:lpstr>Wierzchołek</vt:lpstr>
      <vt:lpstr>YOU CAN DO IT!!!   Czyli VADEMECUM MATURZYSTY</vt:lpstr>
      <vt:lpstr>TABLE OF CONTENTS:</vt:lpstr>
      <vt:lpstr>Prezentacja programu PowerPoint</vt:lpstr>
      <vt:lpstr>CZĘŚĆ PISEMNA POZIOM  POZIOM PODSTAWOWY ROZSZERZONY</vt:lpstr>
      <vt:lpstr>Formy wypowiedzi pisemnych na poziomie podstawowym:  </vt:lpstr>
      <vt:lpstr>Formy wypowiedzi pisemnych na poziomie rozszerzonym:  Rozprawka</vt:lpstr>
      <vt:lpstr>Artykuł</vt:lpstr>
      <vt:lpstr>List Formalny</vt:lpstr>
      <vt:lpstr>LINKING WORDS</vt:lpstr>
      <vt:lpstr>Prezentacja programu PowerPoint</vt:lpstr>
      <vt:lpstr>Prezentacja programu PowerPoint</vt:lpstr>
      <vt:lpstr>Prezentacja programu PowerPoint</vt:lpstr>
      <vt:lpstr>CZĘŚĆ USTNA </vt:lpstr>
      <vt:lpstr>SPEAKING BANK</vt:lpstr>
      <vt:lpstr>INTERESTING</vt:lpstr>
      <vt:lpstr>nice</vt:lpstr>
      <vt:lpstr>BAD</vt:lpstr>
      <vt:lpstr>VERB MATCHING</vt:lpstr>
      <vt:lpstr>Prezentacja programu PowerPoint</vt:lpstr>
      <vt:lpstr>Prezentacja programu PowerPoint</vt:lpstr>
      <vt:lpstr>WORD FORMATION</vt:lpstr>
      <vt:lpstr>Czasowniki złożone  (phrasal verbs) </vt:lpstr>
      <vt:lpstr>Prezentacja programu PowerPoint</vt:lpstr>
      <vt:lpstr>Konstrukcje czasownikowe:</vt:lpstr>
      <vt:lpstr>CZASOWNIKI MODALNE</vt:lpstr>
      <vt:lpstr>Present Simple</vt:lpstr>
      <vt:lpstr>Present Continuous</vt:lpstr>
      <vt:lpstr>Present Perfect</vt:lpstr>
      <vt:lpstr>Present Perfect Continuous</vt:lpstr>
      <vt:lpstr>Past Simple</vt:lpstr>
      <vt:lpstr>USED TO</vt:lpstr>
      <vt:lpstr>Past Continuous</vt:lpstr>
      <vt:lpstr>Past Perfect</vt:lpstr>
      <vt:lpstr>Past Perfect Continuous (POZIOM ROZSZERZONY)</vt:lpstr>
      <vt:lpstr>Future Simple</vt:lpstr>
      <vt:lpstr>Future Continuous</vt:lpstr>
      <vt:lpstr>Future Perfect (poziom rozszerzony)</vt:lpstr>
      <vt:lpstr>Future Perfect Continuous (poziom rozszerzony)</vt:lpstr>
      <vt:lpstr>Prezentacja programu PowerPoint</vt:lpstr>
      <vt:lpstr>Liczba pojedyncza/ Liczba mnoga</vt:lpstr>
      <vt:lpstr>Przedimek a/an/the</vt:lpstr>
      <vt:lpstr>Przedimek the</vt:lpstr>
      <vt:lpstr>Kiedy nie stosujemy przedimka:</vt:lpstr>
      <vt:lpstr>STOPNIOWANIE PRZYMIOTNIKÓW</vt:lpstr>
      <vt:lpstr>STOPNIOWANIE PRZYSŁÓWKÓW</vt:lpstr>
      <vt:lpstr>ZAIMKI OSOBOWE</vt:lpstr>
      <vt:lpstr>Zaimki dzierżawcze</vt:lpstr>
      <vt:lpstr>Zaimki zwrotne i emfatyczne</vt:lpstr>
      <vt:lpstr>Zaimki wskazujące</vt:lpstr>
      <vt:lpstr>Zaimki pytające</vt:lpstr>
      <vt:lpstr>Zaimki nieokreślone</vt:lpstr>
      <vt:lpstr>Liczebniki</vt:lpstr>
      <vt:lpstr>Przyimki po rzeczownikach, czasownikach i przymiotnikach</vt:lpstr>
      <vt:lpstr>Question tags</vt:lpstr>
      <vt:lpstr>Strona bierna</vt:lpstr>
      <vt:lpstr>Mowa zależna</vt:lpstr>
      <vt:lpstr>Prezentacja programu PowerPoint</vt:lpstr>
      <vt:lpstr>Zdania warunkowe </vt:lpstr>
      <vt:lpstr>Zdania wyrażające życzenie, preferencje lub przypuszczenie</vt:lpstr>
      <vt:lpstr>Konstrukcje bezokolicznikowe</vt:lpstr>
      <vt:lpstr>Konstrukcje gerundialne</vt:lpstr>
      <vt:lpstr>Po niektórych czasownikach możemy użyć zarówno bezokolicznika z to jak i formy ing. Dotyczy to czasowników: remember, forget, stop, try. Zmienia się przy tym znaczenie!!! </vt:lpstr>
      <vt:lpstr>Konstrukcja have/get something done</vt:lpstr>
      <vt:lpstr>USEFUL LINKS</vt:lpstr>
      <vt:lpstr>BIBLOGRAPHY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CAN DO IT!!!  Czyli VADEMECUM MATURZYSTY</dc:title>
  <dc:creator>ANIA CH</dc:creator>
  <cp:lastModifiedBy>ANIA CH</cp:lastModifiedBy>
  <cp:revision>190</cp:revision>
  <dcterms:created xsi:type="dcterms:W3CDTF">2025-04-09T18:53:23Z</dcterms:created>
  <dcterms:modified xsi:type="dcterms:W3CDTF">2025-04-18T05:31:51Z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0x0101007F23CB5B5DD0C2408D40ECBE34020484</vt:lpwstr>
  </property>
</Properties>
</file>