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21"/>
  </p:notesMasterIdLst>
  <p:sldIdLst>
    <p:sldId id="256" r:id="rId2"/>
    <p:sldId id="257" r:id="rId3"/>
    <p:sldId id="258" r:id="rId4"/>
    <p:sldId id="278" r:id="rId5"/>
    <p:sldId id="259" r:id="rId6"/>
    <p:sldId id="261" r:id="rId7"/>
    <p:sldId id="272" r:id="rId8"/>
    <p:sldId id="262" r:id="rId9"/>
    <p:sldId id="264" r:id="rId10"/>
    <p:sldId id="281" r:id="rId11"/>
    <p:sldId id="265" r:id="rId12"/>
    <p:sldId id="282" r:id="rId13"/>
    <p:sldId id="266" r:id="rId14"/>
    <p:sldId id="268" r:id="rId15"/>
    <p:sldId id="269" r:id="rId16"/>
    <p:sldId id="271" r:id="rId17"/>
    <p:sldId id="273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56DA4-A536-4A54-B03B-A72C4FA5EAB7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07F30-B828-4C75-9347-F3F5D8818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462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207F30-B828-4C75-9347-F3F5D88180D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238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93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652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95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588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444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645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7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026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128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113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168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5694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424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804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551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228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901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8A98717-9105-49DF-855E-89BB350F3BE8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B608D-8BC9-4AA4-A6C2-3896B035E5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8727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FCBA5D-B37F-6B31-DDEB-F0D16B0A6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2" y="639097"/>
            <a:ext cx="4351278" cy="3781101"/>
          </a:xfrm>
        </p:spPr>
        <p:txBody>
          <a:bodyPr>
            <a:normAutofit/>
          </a:bodyPr>
          <a:lstStyle/>
          <a:p>
            <a:r>
              <a:rPr lang="pl-PL" dirty="0"/>
              <a:t>MATURA 2027</a:t>
            </a:r>
            <a:endParaRPr lang="en-GB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724CAB2-44D5-BE0E-F028-A7867D63E3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3211393" cy="785656"/>
          </a:xfrm>
        </p:spPr>
        <p:txBody>
          <a:bodyPr>
            <a:normAutofit/>
          </a:bodyPr>
          <a:lstStyle/>
          <a:p>
            <a:endParaRPr lang="en-GB"/>
          </a:p>
        </p:txBody>
      </p:sp>
      <p:pic>
        <p:nvPicPr>
          <p:cNvPr id="1026" name="Picture 2" descr="OPERACJĘ &amp;MATURA&amp;">
            <a:extLst>
              <a:ext uri="{FF2B5EF4-FFF2-40B4-BE49-F238E27FC236}">
                <a16:creationId xmlns:a16="http://schemas.microsoft.com/office/drawing/2014/main" id="{52682915-DEC7-4CB9-D31C-C3B228478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7507" y="1251276"/>
            <a:ext cx="5599662" cy="432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079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2F70DD-9241-D457-5C01-90C910F98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FORMUŁA 2023- ABSOLWENCI TECHNIKUM W ROKU SZKOLNYM 2026/2027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39C2CE-60B7-212B-DEC8-CE78FC3D5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8"/>
            <a:ext cx="10783353" cy="865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Absolwent, przystępując do egzaminu maturalnego w 2027 r., </a:t>
            </a:r>
            <a:r>
              <a:rPr lang="pl-PL" sz="2400" b="1" dirty="0"/>
              <a:t>zdaje obowiązkowo </a:t>
            </a:r>
            <a:endParaRPr lang="pl-PL" b="1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7A1B0065-82B7-F7D7-2D49-8AE5A444F4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583186"/>
              </p:ext>
            </p:extLst>
          </p:nvPr>
        </p:nvGraphicFramePr>
        <p:xfrm>
          <a:off x="810000" y="2949677"/>
          <a:ext cx="9796206" cy="3086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5402">
                  <a:extLst>
                    <a:ext uri="{9D8B030D-6E8A-4147-A177-3AD203B41FA5}">
                      <a16:colId xmlns:a16="http://schemas.microsoft.com/office/drawing/2014/main" val="3902764484"/>
                    </a:ext>
                  </a:extLst>
                </a:gridCol>
                <a:gridCol w="3265402">
                  <a:extLst>
                    <a:ext uri="{9D8B030D-6E8A-4147-A177-3AD203B41FA5}">
                      <a16:colId xmlns:a16="http://schemas.microsoft.com/office/drawing/2014/main" val="1006617715"/>
                    </a:ext>
                  </a:extLst>
                </a:gridCol>
                <a:gridCol w="3265402">
                  <a:extLst>
                    <a:ext uri="{9D8B030D-6E8A-4147-A177-3AD203B41FA5}">
                      <a16:colId xmlns:a16="http://schemas.microsoft.com/office/drawing/2014/main" val="2750474662"/>
                    </a:ext>
                  </a:extLst>
                </a:gridCol>
              </a:tblGrid>
              <a:tr h="318304">
                <a:tc>
                  <a:txBody>
                    <a:bodyPr/>
                    <a:lstStyle/>
                    <a:p>
                      <a:r>
                        <a:rPr lang="pl-PL" dirty="0"/>
                        <a:t>w części ustnej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w części pisemnej </a:t>
                      </a:r>
                      <a:endParaRPr lang="en-GB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pl-PL" u="none" dirty="0"/>
                        <a:t>aby w 2027 r. uzyskać świadectwo dojrzałości, absolwent obowiązkowo przystępuje również do części pisemnej egzaminu z </a:t>
                      </a:r>
                      <a:r>
                        <a:rPr lang="pl-PL" u="none" dirty="0">
                          <a:solidFill>
                            <a:schemeClr val="tx1"/>
                          </a:solidFill>
                        </a:rPr>
                        <a:t>jednego przedmiotu dodatkowego na poziomie rozszerzonym</a:t>
                      </a:r>
                      <a:endParaRPr lang="en-GB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285624"/>
                  </a:ext>
                </a:extLst>
              </a:tr>
              <a:tr h="322725">
                <a:tc>
                  <a:txBody>
                    <a:bodyPr/>
                    <a:lstStyle/>
                    <a:p>
                      <a:r>
                        <a:rPr lang="pl-PL" dirty="0"/>
                        <a:t>język polski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język polski 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78603"/>
                  </a:ext>
                </a:extLst>
              </a:tr>
              <a:tr h="1989402">
                <a:tc>
                  <a:txBody>
                    <a:bodyPr/>
                    <a:lstStyle/>
                    <a:p>
                      <a:r>
                        <a:rPr lang="pl-PL" dirty="0"/>
                        <a:t>język obcy nowożytny wybrany spośród języków: angielskiego, francuskiego, hiszpańskiego, niemieckiego, rosyjskiego albo włoskiego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matematyka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655528"/>
                  </a:ext>
                </a:extLst>
              </a:tr>
              <a:tr h="32272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język obcy nowożytny 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917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97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39A19B-3BDB-80FE-EF7F-97A92C747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DODATKOWE INFORMACJE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513C45-2546-AC61-308D-7DD18351E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sz="2400" dirty="0"/>
              <a:t>do egzaminu z </a:t>
            </a:r>
            <a:r>
              <a:rPr lang="pl-PL" sz="2400" b="1" dirty="0"/>
              <a:t>jednego przedmiotu dodatkowego</a:t>
            </a:r>
            <a:r>
              <a:rPr lang="pl-PL" sz="2400" dirty="0"/>
              <a:t>, nie musi przystąpić absolwent, który posiada dokumenty poświadczające uzyskanie </a:t>
            </a:r>
            <a:r>
              <a:rPr lang="pl-PL" sz="2400" b="1" dirty="0"/>
              <a:t>dyplomu zawodowego na poziomie technika</a:t>
            </a:r>
            <a:r>
              <a:rPr lang="pl-PL" sz="2400" dirty="0"/>
              <a:t>. </a:t>
            </a:r>
            <a:endParaRPr lang="pl-PL" sz="2400" b="1" dirty="0"/>
          </a:p>
          <a:p>
            <a:r>
              <a:rPr lang="pl-PL" sz="2400" dirty="0"/>
              <a:t>absolwent </a:t>
            </a:r>
            <a:r>
              <a:rPr lang="pl-PL" sz="2400" b="1" dirty="0"/>
              <a:t>może </a:t>
            </a:r>
            <a:r>
              <a:rPr lang="pl-PL" sz="2400" dirty="0"/>
              <a:t>ponadto przystąpić do egzaminu maturalnego z nie więcej niż </a:t>
            </a:r>
            <a:r>
              <a:rPr lang="pl-PL" sz="2400" b="1" u="sng" dirty="0"/>
              <a:t>pięciu</a:t>
            </a:r>
            <a:r>
              <a:rPr lang="pl-PL" sz="2400" dirty="0"/>
              <a:t> kolejnych przedmiotów dodatkowych wybranych spośród pozostałych przedmiotów dodatkowych na poziomie rozszerzonym, a w przypadku języków obcych nowożytnych – na poziomie rozszerzonym albo dwujęzycznym.</a:t>
            </a:r>
          </a:p>
          <a:p>
            <a:r>
              <a:rPr lang="pl-PL" sz="2400" dirty="0"/>
              <a:t>egzamin maturalny z języka polskiego jako przedmiotu dodatkowego jest zdawany tylko w części pisemnej na poziomie rozszerzonym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428110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5E1A4B-A0A6-1E90-39B1-8BEF9184D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MATERIAŁY DODATKOWE</a:t>
            </a:r>
            <a:endParaRPr lang="en-GB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BC456DA6-55D1-ACAF-A95F-918FCB89FA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69200" y="812800"/>
            <a:ext cx="4297609" cy="53349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B498229D-E53D-F2ED-5C46-F14B7952D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875" y="1496129"/>
            <a:ext cx="4297608" cy="45372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CEA1C26-87EF-2CE8-117A-9A03171DF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61" y="2700962"/>
            <a:ext cx="3368046" cy="3825284"/>
          </a:xfrm>
          <a:prstGeom prst="rect">
            <a:avLst/>
          </a:prstGeom>
          <a:ln>
            <a:solidFill>
              <a:srgbClr val="514843"/>
            </a:solidFill>
          </a:ln>
        </p:spPr>
      </p:pic>
    </p:spTree>
    <p:extLst>
      <p:ext uri="{BB962C8B-B14F-4D97-AF65-F5344CB8AC3E}">
        <p14:creationId xmlns:p14="http://schemas.microsoft.com/office/powerpoint/2010/main" val="258626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0B1572-1E5A-B20D-126D-CD57718BA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DEKLARACJA- E-DEKLARACJA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DE7B67-3F56-7CAB-E657-A0DF62849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Uczeń technikum, który zamierza przystąpić do egzaminu maturalnego bezpośrednio po ukończeniu szkoły w 2027 r. składa deklarację do dyrektora szkoły macierzystej</a:t>
            </a:r>
          </a:p>
          <a:p>
            <a:pPr lvl="1"/>
            <a:r>
              <a:rPr lang="pl-PL" dirty="0"/>
              <a:t>do </a:t>
            </a:r>
            <a:r>
              <a:rPr lang="pl-PL" sz="1800" b="1" dirty="0"/>
              <a:t>7 lutego 2027 </a:t>
            </a:r>
            <a:r>
              <a:rPr lang="pl-PL" dirty="0"/>
              <a:t>r.- deklaracja ostateczna</a:t>
            </a:r>
          </a:p>
          <a:p>
            <a:pPr lvl="1"/>
            <a:r>
              <a:rPr lang="pl-PL" dirty="0"/>
              <a:t>Po terminie złożenia deklaracji nie ma już możliwości dokonywania w deklaracji zmian dotyczących wyboru przedmiotów i poziomu egzaminów</a:t>
            </a:r>
          </a:p>
          <a:p>
            <a:r>
              <a:rPr lang="pl-PL" dirty="0"/>
              <a:t>Załącznik 1a (Deklaracja A)</a:t>
            </a:r>
          </a:p>
          <a:p>
            <a:r>
              <a:rPr lang="pl-PL" dirty="0"/>
              <a:t>Deklarację w postaci elektronicznej </a:t>
            </a:r>
            <a:r>
              <a:rPr lang="pl-PL" b="1" dirty="0"/>
              <a:t>(e-deklarację) </a:t>
            </a:r>
            <a:r>
              <a:rPr lang="pl-PL" dirty="0"/>
              <a:t>zdający może wypełnić i złożyć w Zintegrowanym Interfejsie Użytkownika (ZIU) na stronie internetowej: https://ziu.gov.pl/login. </a:t>
            </a:r>
          </a:p>
          <a:p>
            <a:r>
              <a:rPr lang="pl-PL" dirty="0"/>
              <a:t> Dyrektor szkoły przekazuje uczniom ostatnich klas szkół ponadpodstawowych, którzy w 2027 r. planują przystąpienie do egzaminu maturalnego po raz pierwszy, login i hasło do ZIU do </a:t>
            </a:r>
            <a:r>
              <a:rPr lang="pl-PL" b="1" dirty="0"/>
              <a:t>17 listopada 2026 r.</a:t>
            </a:r>
          </a:p>
        </p:txBody>
      </p:sp>
    </p:spTree>
    <p:extLst>
      <p:ext uri="{BB962C8B-B14F-4D97-AF65-F5344CB8AC3E}">
        <p14:creationId xmlns:p14="http://schemas.microsoft.com/office/powerpoint/2010/main" val="2105332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705002-301E-B53F-5753-7FECD1B19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7D537C54-61A0-D1DD-AF44-3AF38E78135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19150" y="3856315"/>
            <a:ext cx="10553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1" latinLnBrk="0" hangingPunct="1">
              <a:spcBef>
                <a:spcPts val="432"/>
              </a:spcBef>
              <a:spcAft>
                <a:spcPts val="600"/>
              </a:spcAft>
              <a:buClr>
                <a:schemeClr val="accent1"/>
              </a:buClr>
              <a:buSzPts val="1800"/>
            </a:pPr>
            <a:endParaRPr lang="pl-PL" sz="1800" dirty="0">
              <a:effectLst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22A75F0-EEF8-51CB-C0C9-5C735C091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9768"/>
            <a:ext cx="12192000" cy="806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189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888904-A57D-B7E3-B29D-F4B922076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DEKLARACJA- E-DEKLARACJA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60E2C9D-9B2E-8116-5F88-FE39DD2B2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Deklaracje w postaci elektronicznej będą mieć status „Złożona” do czasu przyjęcia e-deklaracji w systemie SIOEO przez dyrektora szkoły .</a:t>
            </a:r>
          </a:p>
          <a:p>
            <a:r>
              <a:rPr lang="pl-PL" dirty="0"/>
              <a:t>Deklaracje ze statusem „Złożona” zdający mogą samodzielnie edytować. </a:t>
            </a:r>
          </a:p>
          <a:p>
            <a:r>
              <a:rPr lang="pl-PL" dirty="0"/>
              <a:t>Po przyjęciu e-deklaracji przez dyrektora szkoły, dane zostaną zapisane w SIOEO i e-deklaracja zmieni status na „Przyjęta”. </a:t>
            </a:r>
          </a:p>
          <a:p>
            <a:r>
              <a:rPr lang="pl-PL" dirty="0"/>
              <a:t>Deklaracje ze statusem „Przyjęta” może edytować już tylko dyrektor szkoły w SIOEO.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3938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DFF9CD-C564-1B70-3FDE-D778D726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323" y="513977"/>
            <a:ext cx="10571998" cy="970450"/>
          </a:xfrm>
        </p:spPr>
        <p:txBody>
          <a:bodyPr/>
          <a:lstStyle/>
          <a:p>
            <a:pPr algn="ctr"/>
            <a:r>
              <a:rPr lang="pl-PL" dirty="0"/>
              <a:t>CZĘŚĆ USTNA EGZAMINU MATURALNEGO </a:t>
            </a:r>
            <a:br>
              <a:rPr lang="pl-PL" dirty="0"/>
            </a:br>
            <a:r>
              <a:rPr lang="pl-PL" dirty="0"/>
              <a:t>Z JĘZYKA POLSKIEGO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EA1195-17FB-D95C-E4EC-3DD8607CA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560320"/>
            <a:ext cx="8946541" cy="3688079"/>
          </a:xfrm>
        </p:spPr>
        <p:txBody>
          <a:bodyPr>
            <a:normAutofit fontScale="85000" lnSpcReduction="10000"/>
          </a:bodyPr>
          <a:lstStyle/>
          <a:p>
            <a:r>
              <a:rPr lang="pl-PL" sz="2800" dirty="0"/>
              <a:t>Część ustna egzaminu maturalnego z języka polskiego w Formule 2023 jest przeprowadzana z wykorzystaniem zestawów zadań. Każdy zestaw składa się z dwóch zadań: </a:t>
            </a:r>
          </a:p>
          <a:p>
            <a:pPr lvl="1"/>
            <a:r>
              <a:rPr lang="pl-PL" sz="2400" dirty="0"/>
              <a:t> zadanie 1. – jest jednym z zadań z puli zadań jawnych, określonych w komunikacie o liście zadań jawnych. Zadanie zawiera zagadnienie sprawdzające znajomość treści i problematyki lektury obowiązkowej </a:t>
            </a:r>
          </a:p>
          <a:p>
            <a:pPr lvl="1"/>
            <a:r>
              <a:rPr lang="pl-PL" sz="2400" dirty="0"/>
              <a:t> zadanie 2. – jest zadaniem, którego treść nie jest jawna. Zadanie zawiera tekst literacki lub jego fragment albo inny tekst kultury, w tym materiał ikonograficzny, lub jego fragment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78500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20365E-706C-13A9-A139-F498C2585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CZĘŚĆ USTNA EGZAMINU MATURALNEGO Z JĘZYKA OBCEGO NOWOŻYTNEGO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33294D-823E-3787-61DB-BBA74852E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600959"/>
            <a:ext cx="10554574" cy="4084321"/>
          </a:xfrm>
        </p:spPr>
        <p:txBody>
          <a:bodyPr>
            <a:normAutofit lnSpcReduction="10000"/>
          </a:bodyPr>
          <a:lstStyle/>
          <a:p>
            <a:r>
              <a:rPr lang="pl-PL" sz="2000" dirty="0"/>
              <a:t>Część ustna egzaminu maturalnego z języka obcego nowożytnego w Formule 2023 oraz w Formule 2015 jest przeprowadzana z wykorzystaniem zestawów zadań. </a:t>
            </a:r>
          </a:p>
          <a:p>
            <a:r>
              <a:rPr lang="pl-PL" sz="2000" dirty="0"/>
              <a:t>Zestawy zadań do części ustnej egzaminu maturalnego z języka obcego nowożytnego w Formule 2023 oraz w Formule 2015 są takie same. </a:t>
            </a:r>
          </a:p>
          <a:p>
            <a:r>
              <a:rPr lang="pl-PL" sz="2000" dirty="0"/>
              <a:t> Każdy zestaw w Formule 2023 oraz w Formule 2015 składa się z rozmowy wstępnej (tylko w zestawie dla egzaminującego) oraz trzech zadań: </a:t>
            </a:r>
          </a:p>
          <a:p>
            <a:pPr lvl="1"/>
            <a:r>
              <a:rPr lang="pl-PL" sz="1800" dirty="0"/>
              <a:t> zadanie 1. – rozmowa z odgrywaniem roli </a:t>
            </a:r>
          </a:p>
          <a:p>
            <a:pPr lvl="1"/>
            <a:r>
              <a:rPr lang="pl-PL" sz="1800" dirty="0"/>
              <a:t> zadanie 2. – opis osoby / miejsca / wydarzenia oraz odpowiedzi na trzy pytania </a:t>
            </a:r>
          </a:p>
          <a:p>
            <a:pPr lvl="1"/>
            <a:r>
              <a:rPr lang="pl-PL" sz="1800" dirty="0"/>
              <a:t>zadanie 3. – wypowiedź na podstawie materiału stymulującego i odpowiedzi na dwa pytania. </a:t>
            </a:r>
          </a:p>
          <a:p>
            <a:r>
              <a:rPr lang="pl-PL" sz="2000" dirty="0"/>
              <a:t>Treść zadań nie jest jawna.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52326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15DBAF10-E3C2-88D6-C21C-0D2139A0E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548640"/>
            <a:ext cx="8396416" cy="560832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3569955-4539-2A25-5495-B8B951D66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975" y="1529667"/>
            <a:ext cx="3235604" cy="454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345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490C84-D2A0-2D00-D432-BEEC040F6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DOSTOSOWANIA</a:t>
            </a:r>
            <a:endParaRPr lang="en-GB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432A0336-B072-5C0E-1031-F672004AF6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095" y="2192020"/>
            <a:ext cx="2739409" cy="3636963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8336493-4047-11C4-2362-FC3EF15F1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393" y="2079618"/>
            <a:ext cx="6791533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016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B4B66D7B-3ACE-C0A1-D521-C6ED2A486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63" y="1012749"/>
            <a:ext cx="5102794" cy="4669941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3CE5D00-9BC8-354B-CFAB-6BEFC4484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12749"/>
            <a:ext cx="5663675" cy="466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6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8A0719-201A-6DD0-5567-F63C88776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 TRAKCIE EGZAMINU MATURALNEGO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8F5C7A-509C-BEAD-68E3-CB9034A6F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296500"/>
          </a:xfrm>
        </p:spPr>
        <p:txBody>
          <a:bodyPr>
            <a:normAutofit lnSpcReduction="10000"/>
          </a:bodyPr>
          <a:lstStyle/>
          <a:p>
            <a:r>
              <a:rPr lang="pl-PL" sz="2000" dirty="0"/>
              <a:t>Zdający ma obowiązek zgłosić się na każdy egzamin w części ustnej i pisemnej </a:t>
            </a:r>
            <a:r>
              <a:rPr lang="pl-PL" sz="2000" b="1" dirty="0"/>
              <a:t>punktualnie</a:t>
            </a:r>
            <a:r>
              <a:rPr lang="pl-PL" sz="2000" dirty="0"/>
              <a:t>, zgodnie z ogłoszonym harmonogramem. Na egzamin należy zgłosić się z </a:t>
            </a:r>
            <a:r>
              <a:rPr lang="pl-PL" sz="2000" b="1" dirty="0"/>
              <a:t>dokumentem stwierdzającym tożsamość (z aktualnym zdjęciem)</a:t>
            </a:r>
            <a:r>
              <a:rPr lang="pl-PL" sz="2000" dirty="0"/>
              <a:t>. </a:t>
            </a:r>
          </a:p>
          <a:p>
            <a:r>
              <a:rPr lang="pl-PL" sz="2000" dirty="0"/>
              <a:t>Zdający nie może wnosić do sali egzaminacyjnej – ani w części ustnej, ani w części pisemnej – żadnych urządzeń telekomunikacyjnych lub korzystać z nich w tej sali. </a:t>
            </a:r>
          </a:p>
          <a:p>
            <a:r>
              <a:rPr lang="pl-PL" sz="2000" dirty="0"/>
              <a:t>Zdający w trakcie części pisemnej egzaminu może korzystać wyłącznie z materiałów i przyborów pomocniczych wymienionych w komunikacie dyrektora CKE o przyborach. Zdający nie może wnosić do sali innych materiałów i przyborów. </a:t>
            </a:r>
          </a:p>
          <a:p>
            <a:r>
              <a:rPr lang="pl-PL" sz="2000" dirty="0"/>
              <a:t> Zdający może wnieść do sali egzaminacyjnej małą butelkę wody. Podczas pracy z arkuszem egzaminacyjnym butelka powinna stać na podłodze przy nodze stolika, aby przypadkowo nie zalać materiałów egzaminacyjnych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6973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B8DFC9-BD3F-3C37-719D-3CD76317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 TRAKCIE EGZAMINU MATURALNEGO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96B577-E607-B2B6-3346-85A06F9CF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1946787"/>
            <a:ext cx="10554574" cy="4640826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Liczba punktów, jaką uzyskał zdający z części ustnej egzaminu maturalnego z każdego przedmiotu, jest przekazywana zdającemu w dniu przeprowadzenia tego egzaminu. </a:t>
            </a:r>
          </a:p>
          <a:p>
            <a:r>
              <a:rPr lang="pl-PL" dirty="0"/>
              <a:t>Egzamin zdającego z danego przedmiotu w części ustnej lub części pisemnej może zostać unieważniony, jeżeli zespół przedmiotowy lub zespół nadzorujący stwierdzi: </a:t>
            </a:r>
          </a:p>
          <a:p>
            <a:pPr lvl="1"/>
            <a:r>
              <a:rPr lang="pl-PL" dirty="0"/>
              <a:t>niesamodzielne rozwiązywanie zadań egzaminacyjnych przez zdającego </a:t>
            </a:r>
          </a:p>
          <a:p>
            <a:pPr lvl="1"/>
            <a:r>
              <a:rPr lang="pl-PL" dirty="0"/>
              <a:t>wniesienie przez zdającego do sali egzaminacyjnej urządzenia telekomunikacyjnego lub materiałów i przyborów niewymienionych w wykazie ogłoszonym przez dyrektora CKE, lub korzystanie przez zdającego w sali egzaminacyjnej z urządzenia telekomunikacyjnego, lub niedozwolonych materiałów i przyborów </a:t>
            </a:r>
          </a:p>
          <a:p>
            <a:pPr lvl="1"/>
            <a:r>
              <a:rPr lang="pl-PL" dirty="0"/>
              <a:t>zakłócanie przez zdającego prawidłowego przebiegu części ustnej lub części pisemnej egzaminu maturalnego w sposób utrudniający pracę pozostałym zdającym. </a:t>
            </a:r>
          </a:p>
          <a:p>
            <a:r>
              <a:rPr lang="pl-PL" dirty="0"/>
              <a:t>Unieważnienie egzaminu z danego przedmiotu obowiązkowego oznacza niezdanie egzaminu z tego przedmiotu w danym roku. </a:t>
            </a:r>
          </a:p>
          <a:p>
            <a:r>
              <a:rPr lang="pl-PL" dirty="0"/>
              <a:t>Niezdanie albo nieprzystąpienie do egzaminu maturalnego z przedmiotu lub przedmiotów w części ustnej lub części pisemnej nie stanowi przeszkody w zdawaniu egzaminu maturalnego z pozostałych przedmiotów.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8366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3BB0BA-E847-6F41-995A-558563490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PO EGZAMINIE MATURALNYM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4C83BA-CEEB-AD63-BEA1-9FC7A472D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000" dirty="0"/>
              <a:t>Zdający może sprawdzić wyniki, jakie uzyskał z egzaminu z każdego przedmiotu (zarówno wynik ogólny, jak i wynik za rozwiązanie każdego zadania) w systemie informatycznym ZIU dostępnym pod adresem: </a:t>
            </a:r>
            <a:r>
              <a:rPr lang="pl-PL" sz="2400" b="1" dirty="0"/>
              <a:t>www.wyniki.edu.pl / ziu.gov.pl. </a:t>
            </a:r>
            <a:r>
              <a:rPr lang="pl-PL" sz="2000" dirty="0"/>
              <a:t>Login oraz hasło do logowania przekazuje zdającemu dyrektor szkoły, w której zdający przystępował do egzaminu maturalnego (do ZIU można zalogować się również za pomocą profilu zaufanego, e-dowodu lub za pośrednictwem bankowości elektronicznej). Wyniki będą udostępnione w ZIU </a:t>
            </a:r>
          </a:p>
          <a:p>
            <a:pPr marL="0" indent="0" algn="ctr">
              <a:buNone/>
            </a:pPr>
            <a:r>
              <a:rPr lang="pl-PL" sz="3600" b="1" dirty="0"/>
              <a:t>9 lipca 2027 r. od godz. 8:30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960554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0D1B9E-287B-6D32-31E6-A5C030384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8"/>
            <a:ext cx="4961534" cy="162232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/>
              <a:t>HARMONOGRAM MATUR 2025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30933392-EAA8-6AB8-7D9F-108765C6DE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3855" y="239939"/>
            <a:ext cx="4798143" cy="637812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AD29414-2B6A-6F29-B529-B9EACBB8A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03" y="2733881"/>
            <a:ext cx="5276165" cy="37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06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742DCC-06E7-AD48-0FD3-E2FA82157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EGZAMIN POPRAWKOWY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5B162E-D242-4665-7079-B0A44C977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z="2400" dirty="0"/>
              <a:t>Do egzaminu maturalnego w terminie poprawkowym może przystąpić absolwent, który: </a:t>
            </a:r>
          </a:p>
          <a:p>
            <a:pPr lvl="1"/>
            <a:r>
              <a:rPr lang="pl-PL" sz="2000" dirty="0"/>
              <a:t>przystąpił do wszystkich egzaminów z przedmiotów obowiązkowych w części ustnej i w części pisemnej i żaden z tych egzaminów nie został mu unieważniony </a:t>
            </a:r>
          </a:p>
          <a:p>
            <a:pPr lvl="1"/>
            <a:r>
              <a:rPr lang="pl-PL" sz="2000" dirty="0"/>
              <a:t> przystąpił do egzaminu z co najmniej jednego przedmiotu dodatkowego na poziomie rozszerzonym, a w przypadku języka obcego – na poziomie rozszerzonym albo dwujęzycznym i co najmniej jeden egzamin z przedmiotu dodatkowego nie został mu unieważniony)</a:t>
            </a:r>
          </a:p>
          <a:p>
            <a:pPr lvl="1"/>
            <a:r>
              <a:rPr lang="pl-PL" sz="2000" dirty="0"/>
              <a:t> nie zdał egzaminu maturalnego, tzn. nie uzyskał co najmniej 30% punktów, wyłącznie z jednego przedmiotu obowiązkowego w części ustnej ALBO w części pisemnej.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7480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B07E3F-053A-C40D-1AA7-E5F6FC92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TERMIN EGZAMINU PORAWKOWEGO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DB8D8B-9B90-7920-86B2-7D2697089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977048" cy="3636511"/>
          </a:xfrm>
        </p:spPr>
        <p:txBody>
          <a:bodyPr>
            <a:normAutofit/>
          </a:bodyPr>
          <a:lstStyle/>
          <a:p>
            <a:r>
              <a:rPr lang="pl-PL" sz="2400" dirty="0"/>
              <a:t>Część pisemna – </a:t>
            </a:r>
            <a:r>
              <a:rPr lang="pl-PL" sz="2400" b="1" dirty="0"/>
              <a:t>23 sierpnia 2027 r. (poniedziałek), godz. 9:00.</a:t>
            </a:r>
          </a:p>
          <a:p>
            <a:r>
              <a:rPr lang="pl-PL" sz="2400" dirty="0"/>
              <a:t>Część ustna (język polski, języki obce nowożytne) – </a:t>
            </a:r>
            <a:r>
              <a:rPr lang="pl-PL" sz="2400" b="1" dirty="0"/>
              <a:t>24 sierpnia 2027r. (wtorek). </a:t>
            </a:r>
          </a:p>
          <a:p>
            <a:endParaRPr lang="pl-PL" sz="2400" dirty="0"/>
          </a:p>
          <a:p>
            <a:r>
              <a:rPr lang="pl-PL" sz="2400" dirty="0"/>
              <a:t>Termin ogłaszania wyników egzaminu maturalnego </a:t>
            </a:r>
            <a:r>
              <a:rPr lang="pl-PL" sz="2400" b="1" dirty="0"/>
              <a:t>10 września 2027r.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339747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4B9690-D1D2-B664-DC8D-F2674E72A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298986">
            <a:off x="2348173" y="4860961"/>
            <a:ext cx="6204513" cy="44245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3600" dirty="0">
                <a:latin typeface="Cavolini" panose="020B0502040204020203" pitchFamily="66" charset="0"/>
                <a:cs typeface="Cavolini" panose="020B0502040204020203" pitchFamily="66" charset="0"/>
              </a:rPr>
              <a:t>Dziękuję za uwagę </a:t>
            </a:r>
            <a:r>
              <a:rPr lang="pl-PL" sz="3600" dirty="0">
                <a:latin typeface="Cavolini" panose="020B0502040204020203" pitchFamily="66" charset="0"/>
                <a:cs typeface="Cavolini" panose="020B0502040204020203" pitchFamily="66" charset="0"/>
                <a:sym typeface="Wingdings" panose="05000000000000000000" pitchFamily="2" charset="2"/>
              </a:rPr>
              <a:t></a:t>
            </a:r>
            <a:endParaRPr lang="en-US" sz="3600" dirty="0">
              <a:latin typeface="Cavolini" panose="020B0502040204020203" pitchFamily="66" charset="0"/>
              <a:cs typeface="Cavolini" panose="020B0502040204020203" pitchFamily="66" charset="0"/>
            </a:endParaRPr>
          </a:p>
        </p:txBody>
      </p:sp>
      <p:pic>
        <p:nvPicPr>
          <p:cNvPr id="2050" name="Picture 2" descr="Matura">
            <a:extLst>
              <a:ext uri="{FF2B5EF4-FFF2-40B4-BE49-F238E27FC236}">
                <a16:creationId xmlns:a16="http://schemas.microsoft.com/office/drawing/2014/main" id="{7A51B0BC-575A-4AF9-139B-59BEE19727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59" b="786"/>
          <a:stretch/>
        </p:blipFill>
        <p:spPr bwMode="auto">
          <a:xfrm>
            <a:off x="0" y="-46932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5565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345</TotalTime>
  <Words>1120</Words>
  <Application>Microsoft Office PowerPoint</Application>
  <PresentationFormat>Panoramiczny</PresentationFormat>
  <Paragraphs>70</Paragraphs>
  <Slides>19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4" baseType="lpstr">
      <vt:lpstr>Calibri</vt:lpstr>
      <vt:lpstr>Cavolini</vt:lpstr>
      <vt:lpstr>Century Gothic</vt:lpstr>
      <vt:lpstr>Wingdings 3</vt:lpstr>
      <vt:lpstr>Jon</vt:lpstr>
      <vt:lpstr>MATURA 2027</vt:lpstr>
      <vt:lpstr>FORMUŁA 2023- ABSOLWENCI TECHNIKUM W ROKU SZKOLNYM 2026/2027</vt:lpstr>
      <vt:lpstr>DODATKOWE INFORMACJE</vt:lpstr>
      <vt:lpstr>MATERIAŁY DODATKOWE</vt:lpstr>
      <vt:lpstr>DEKLARACJA- E-DEKLARACJA</vt:lpstr>
      <vt:lpstr>Prezentacja programu PowerPoint</vt:lpstr>
      <vt:lpstr>DEKLARACJA- E-DEKLARACJA</vt:lpstr>
      <vt:lpstr>CZĘŚĆ USTNA EGZAMINU MATURALNEGO  Z JĘZYKA POLSKIEGO</vt:lpstr>
      <vt:lpstr>CZĘŚĆ USTNA EGZAMINU MATURALNEGO Z JĘZYKA OBCEGO NOWOŻYTNEGO</vt:lpstr>
      <vt:lpstr>Prezentacja programu PowerPoint</vt:lpstr>
      <vt:lpstr>DOSTOSOWANIA</vt:lpstr>
      <vt:lpstr>Prezentacja programu PowerPoint</vt:lpstr>
      <vt:lpstr>W TRAKCIE EGZAMINU MATURALNEGO</vt:lpstr>
      <vt:lpstr>W TRAKCIE EGZAMINU MATURALNEGO</vt:lpstr>
      <vt:lpstr>PO EGZAMINIE MATURALNYM</vt:lpstr>
      <vt:lpstr>HARMONOGRAM MATUR 2025</vt:lpstr>
      <vt:lpstr>EGZAMIN POPRAWKOWY</vt:lpstr>
      <vt:lpstr>TERMIN EGZAMINU PORAWKOWEGO</vt:lpstr>
      <vt:lpstr>Dziękuję za uwagę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MATURA 2024</dc:title>
  <dc:creator>MAGDALENA GORSKA-ZASADA</dc:creator>
  <cp:lastModifiedBy>MAGDALENA GORSKA-ZASADA</cp:lastModifiedBy>
  <cp:revision>7</cp:revision>
  <dcterms:created xsi:type="dcterms:W3CDTF">2023-09-06T08:47:54Z</dcterms:created>
  <dcterms:modified xsi:type="dcterms:W3CDTF">2026-09-02T11:10:08Z</dcterms:modified>
</cp:coreProperties>
</file>